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1" r:id="rId5"/>
    <p:sldId id="274" r:id="rId6"/>
    <p:sldId id="275" r:id="rId7"/>
    <p:sldId id="276" r:id="rId8"/>
    <p:sldId id="277" r:id="rId9"/>
    <p:sldId id="262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3" r:id="rId18"/>
    <p:sldId id="258" r:id="rId19"/>
    <p:sldId id="272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 autoAdjust="0"/>
    <p:restoredTop sz="94660"/>
  </p:normalViewPr>
  <p:slideViewPr>
    <p:cSldViewPr snapToGrid="0">
      <p:cViewPr varScale="1">
        <p:scale>
          <a:sx n="94" d="100"/>
          <a:sy n="94" d="100"/>
        </p:scale>
        <p:origin x="752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Relationship Id="rId4" Type="http://schemas.openxmlformats.org/officeDocument/2006/relationships/image" Target="../media/image8.emf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jpg>
</file>

<file path=ppt/media/image30.png>
</file>

<file path=ppt/media/image31.png>
</file>

<file path=ppt/media/image310.png>
</file>

<file path=ppt/media/image32.png>
</file>

<file path=ppt/media/image320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AAA7F-2FA7-46A6-920D-B163DCC64DDE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7B829-D385-4377-952D-B99D276C90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115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869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2712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270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7709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8034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061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385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63415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0844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049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789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83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394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121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371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530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941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7B829-D385-4377-952D-B99D276C90C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2259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E5937C-C684-4F26-8398-A678E9C45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214C0F-A156-4B3F-9A0D-C9CE58441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EBB357-4600-4B82-A282-D8C14CAF0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D9FACA-D838-4716-B34B-4DC45FD67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7ED2BA-CEF7-4325-8E45-6A269928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134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2CC592-508C-412C-9C12-4326AAFA5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D1B01F-B584-468F-8F4E-7AB862BBB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94B76D-A607-486C-80CB-5BFDBE606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18952B-118C-4034-9CDE-FE78078EF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DC7111-C402-40EA-9A83-2E274B53F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798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B71CFF6-AB7B-4D85-87AF-6DE8E43980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F3C84D9-DEF0-43B3-803C-07C3F0063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DAD942-A2A9-4A2C-A17C-466F20344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7E063E-32AC-4078-9072-63844FEEA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680F24-19AB-4C7C-BB54-15D63D13B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689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F1BB2-482A-4D4A-BCE1-200918BF5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329619-A656-4D28-8AAC-3BB77FC92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8166A6-25F4-4D01-8BC9-912B7B0C5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75F36E-7820-4488-A934-343B93AC6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843B07-07C3-4E0E-9AF1-9E1CAAD84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256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CE4D15-5549-4F2D-9A18-18B6A5727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C12270-23AF-4BF4-8680-DAC174032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BBFFEB-5C1E-47F5-BF45-F6D2D34A0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72EE0F-CB68-4325-B705-8BC80A125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D1F94C-96E0-48B7-87E4-0C218B219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362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B3B000-1CD2-4108-9B19-DFCB12C95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7475E5-4F61-4CED-88B7-B10751116C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7F3A5D7-5B9C-44AA-B627-5E238F3D2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AA8EFF3-7325-4C80-8A5D-D8B1D6D60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EAFF17A-69F9-4AA6-B715-983C2C6CF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FD32E3-7BD1-4AE0-B7C0-B7EF53F54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093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9A5CD2-CE31-4DDF-921B-3BC1C03F9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F4FA5F-4C7F-40CB-8260-20C7E133C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81E543-DCF4-4035-A238-422603A815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168AFD-6479-4B6E-A4A0-F9BF6837FB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893836-5223-48E5-8B32-94F6F9C7BC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9A8DDBB-3D82-4FD6-B7A5-E9EA0AD2A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BCD093A-30B7-439C-BC0C-6758C950A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3828EEF-6D91-4584-90F9-6DBD809E2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529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A9717A-C940-444B-B1BF-F84718014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DC2D0E1-CB0F-4556-89CA-085DD7074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66D3DBA-510B-4EB0-8BD0-252F663A0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48BAC92-FD15-48C1-BAA7-E72DB03A1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6668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B9FEF9A-6F0A-43B7-9DAB-E671E087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E3375E-2151-415F-8110-95BBCCDC5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996BF5-4299-47F5-9A83-C3C60CBA3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916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7F9A97-1F57-4508-85BB-F3A5BC992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1C81E8-B277-4847-9FB9-A0E206B06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0697701-F8DD-475A-B3D1-F82A34A95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32502C-F190-4FE0-858E-553847EA6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5890D6-62A4-4964-ABED-8692CD114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60C730-99E4-4771-8A06-28F8D4417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8578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0C9DD3-D1E2-4E48-9C15-9EA28C9A7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B9A15C9-49DA-4192-8B8D-7EF6E1263D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D6F046-AC9F-4A5E-9068-7499316E3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378760-B953-495E-A430-ED26188DF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9F8CCF-6A33-49D4-AB89-ADC5485AB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C77DEB-E1B4-4CE7-AC0F-306B05D62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703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B6DC0D-A007-4A58-8121-293126284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21C808-BD6C-4CA4-B95C-999E54027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C07DEE-282B-4A8A-8EDA-1EC60514F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BFE49-7E6D-4360-B475-0D44BF879BB1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22A59A-4455-4BAD-B17B-D65FDE0F82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BB27E7-C500-40A8-A4D5-81D7C2AFE2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C02E7-AB81-4F1E-ACC3-6DD895CCC0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3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10.jpg"/><Relationship Id="rId18" Type="http://schemas.openxmlformats.org/officeDocument/2006/relationships/image" Target="../media/image15.png"/><Relationship Id="rId26" Type="http://schemas.openxmlformats.org/officeDocument/2006/relationships/image" Target="../media/image23.jpg"/><Relationship Id="rId3" Type="http://schemas.openxmlformats.org/officeDocument/2006/relationships/notesSlide" Target="../notesSlides/notesSlide2.xml"/><Relationship Id="rId21" Type="http://schemas.openxmlformats.org/officeDocument/2006/relationships/image" Target="../media/image18.jpg"/><Relationship Id="rId7" Type="http://schemas.openxmlformats.org/officeDocument/2006/relationships/image" Target="../media/image6.emf"/><Relationship Id="rId12" Type="http://schemas.openxmlformats.org/officeDocument/2006/relationships/image" Target="../media/image9.jpg"/><Relationship Id="rId17" Type="http://schemas.openxmlformats.org/officeDocument/2006/relationships/image" Target="../media/image14.png"/><Relationship Id="rId25" Type="http://schemas.openxmlformats.org/officeDocument/2006/relationships/image" Target="../media/image22.jpg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3.png"/><Relationship Id="rId20" Type="http://schemas.openxmlformats.org/officeDocument/2006/relationships/image" Target="../media/image17.jpg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8.emf"/><Relationship Id="rId24" Type="http://schemas.openxmlformats.org/officeDocument/2006/relationships/image" Target="../media/image21.jpg"/><Relationship Id="rId5" Type="http://schemas.openxmlformats.org/officeDocument/2006/relationships/image" Target="../media/image5.emf"/><Relationship Id="rId15" Type="http://schemas.openxmlformats.org/officeDocument/2006/relationships/image" Target="../media/image12.jpg"/><Relationship Id="rId23" Type="http://schemas.openxmlformats.org/officeDocument/2006/relationships/image" Target="../media/image20.jpg"/><Relationship Id="rId10" Type="http://schemas.openxmlformats.org/officeDocument/2006/relationships/oleObject" Target="../embeddings/oleObject4.bin"/><Relationship Id="rId19" Type="http://schemas.openxmlformats.org/officeDocument/2006/relationships/image" Target="../media/image16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7.emf"/><Relationship Id="rId14" Type="http://schemas.openxmlformats.org/officeDocument/2006/relationships/image" Target="../media/image11.jpg"/><Relationship Id="rId22" Type="http://schemas.openxmlformats.org/officeDocument/2006/relationships/image" Target="../media/image19.jpg"/><Relationship Id="rId27" Type="http://schemas.openxmlformats.org/officeDocument/2006/relationships/image" Target="../media/image2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1063256" y="741219"/>
            <a:ext cx="93566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Learning Domain-Invariant Relationship with Instrumental Variable for Domain Generalization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3D0E0ED-DCC8-4828-9A2C-1A18957101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2" t="4796" r="21932" b="3885"/>
          <a:stretch/>
        </p:blipFill>
        <p:spPr>
          <a:xfrm>
            <a:off x="10643516" y="741219"/>
            <a:ext cx="1270059" cy="1260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F4F5E99-807D-42EC-AD5C-4FA7D2F85CD9}"/>
              </a:ext>
            </a:extLst>
          </p:cNvPr>
          <p:cNvSpPr/>
          <p:nvPr/>
        </p:nvSpPr>
        <p:spPr>
          <a:xfrm>
            <a:off x="1065835" y="2919947"/>
            <a:ext cx="9360000" cy="36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2E991FA-6F7B-4D09-98B7-EC0659FA7A0E}"/>
              </a:ext>
            </a:extLst>
          </p:cNvPr>
          <p:cNvSpPr txBox="1"/>
          <p:nvPr/>
        </p:nvSpPr>
        <p:spPr>
          <a:xfrm>
            <a:off x="1065833" y="3117709"/>
            <a:ext cx="9354073" cy="334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Junkun Yuan</a:t>
            </a: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, Xu Ma</a:t>
            </a: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,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Kun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Kuang</a:t>
            </a: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,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Ruoxuan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Xiong</a:t>
            </a: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,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Mingming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Gong</a:t>
            </a: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, and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Lanfen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Lin</a:t>
            </a: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Zhejiang University</a:t>
            </a:r>
          </a:p>
          <a:p>
            <a:pPr>
              <a:lnSpc>
                <a:spcPct val="150000"/>
              </a:lnSpc>
            </a:pP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Emory University </a:t>
            </a:r>
          </a:p>
          <a:p>
            <a:pPr>
              <a:lnSpc>
                <a:spcPct val="150000"/>
              </a:lnSpc>
            </a:pP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University of Melbourne 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9048902-AE69-493A-839A-45A0CDC24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2372" y="2328519"/>
            <a:ext cx="1619471" cy="12600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232FC8F-B291-46C4-86EB-E4837D23C9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575" y="3947549"/>
            <a:ext cx="1260000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979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E30C52A-6343-4136-BB17-AA4022B4E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643775"/>
            <a:ext cx="5400000" cy="297319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Robust Perception of Human &amp; Invariant Relationship Assumption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/>
              <p:nvPr/>
            </p:nvSpPr>
            <p:spPr>
              <a:xfrm>
                <a:off x="186267" y="4722068"/>
                <a:ext cx="11811000" cy="1698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: Invariant relationship between data and label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Assumption 1.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Data distributions of different domains satisfy the data generating process and causal graph, where only the </a:t>
                </a:r>
                <a:r>
                  <a:rPr lang="en-US" altLang="zh-CN" sz="24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factor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p>
                        <m:r>
                          <a:rPr lang="en-US" altLang="zh-CN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𝑖𝑣𝑡</m:t>
                        </m:r>
                      </m:sup>
                    </m:sSup>
                  </m:oMath>
                </a14:m>
                <a:r>
                  <a:rPr lang="zh-CN" alt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and </a:t>
                </a:r>
                <a:r>
                  <a:rPr lang="en-US" altLang="zh-CN" sz="24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relationship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</m:oMath>
                </a14:m>
                <a:r>
                  <a:rPr lang="zh-CN" alt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are </a:t>
                </a:r>
                <a:r>
                  <a:rPr lang="en-US" altLang="zh-CN" sz="24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invariant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  <a:endParaRPr lang="zh-CN" alt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267" y="4722068"/>
                <a:ext cx="11811000" cy="1698991"/>
              </a:xfrm>
              <a:prstGeom prst="rect">
                <a:avLst/>
              </a:prstGeom>
              <a:blipFill>
                <a:blip r:embed="rId4"/>
                <a:stretch>
                  <a:fillRect l="-826" b="-79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5034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Preliminary of Instrumental Variable (IV)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/>
              <p:nvPr/>
            </p:nvSpPr>
            <p:spPr>
              <a:xfrm>
                <a:off x="190500" y="3725938"/>
                <a:ext cx="11811000" cy="19628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 valid IV should satisfy</a:t>
                </a:r>
                <a:r>
                  <a:rPr lang="en-US" altLang="zh-CN" sz="24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[4, 5]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marL="342900" indent="-34290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Relevance.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𝑍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should be relevant, i.e.,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𝑃</m:t>
                    </m:r>
                    <m:d>
                      <m:d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𝑍</m:t>
                        </m:r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≠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𝑃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 marL="342900" indent="-34290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Exclusion. 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𝑍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correlated to </a:t>
                </a:r>
                <a14:m>
                  <m:oMath xmlns:m="http://schemas.openxmlformats.org/officeDocument/2006/math">
                    <m:r>
                      <a:rPr lang="en-US" altLang="zh-CN" sz="2400" b="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only through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𝑈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i.e.,</a:t>
                </a:r>
                <a:r>
                  <a:rPr lang="en-US" altLang="zh-CN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𝑍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⊥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|(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𝑈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 marL="342900" indent="-34290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Unconfounded instrument. 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𝑍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independent of </a:t>
                </a:r>
                <a14:m>
                  <m:oMath xmlns:m="http://schemas.openxmlformats.org/officeDocument/2006/math">
                    <m:r>
                      <a:rPr lang="en-US" altLang="zh-CN" sz="24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𝑈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i.e.,</a:t>
                </a:r>
                <a:r>
                  <a:rPr lang="en-US" altLang="zh-CN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𝑍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⊥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𝑈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.</m:t>
                    </m:r>
                  </m:oMath>
                </a14:m>
                <a:endParaRPr lang="zh-CN" alt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500" y="3725938"/>
                <a:ext cx="11811000" cy="1962845"/>
              </a:xfrm>
              <a:prstGeom prst="rect">
                <a:avLst/>
              </a:prstGeom>
              <a:blipFill>
                <a:blip r:embed="rId3"/>
                <a:stretch>
                  <a:fillRect l="-774" b="-65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6B1D4F3F-7ABD-4A78-9A27-7E1FF7A641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6321"/>
            <a:ext cx="12192000" cy="243961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6FF2032-07FC-42B4-BF8A-91D67A7F6C81}"/>
              </a:ext>
            </a:extLst>
          </p:cNvPr>
          <p:cNvSpPr txBox="1"/>
          <p:nvPr/>
        </p:nvSpPr>
        <p:spPr>
          <a:xfrm>
            <a:off x="0" y="5745513"/>
            <a:ext cx="1219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[4] Pearl J. Causality[M]. Cambridge university press, 2009.</a:t>
            </a:r>
          </a:p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[5] Hartford J, Lewis G, Leyton-Brown K, et al. Deep IV: A flexible approach for counterfactual prediction[C]//International Conference on Machine Learning. PMLR, 2017: 1414-1423. 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25F49BD-DAA1-4D96-954A-73FE542507B4}"/>
              </a:ext>
            </a:extLst>
          </p:cNvPr>
          <p:cNvSpPr/>
          <p:nvPr/>
        </p:nvSpPr>
        <p:spPr>
          <a:xfrm>
            <a:off x="7088" y="5610278"/>
            <a:ext cx="12186000" cy="36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2800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E30C52A-6343-4136-BB17-AA4022B4E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431" y="1350807"/>
            <a:ext cx="5040000" cy="277497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Instrumental Variable for Domain Generalization Problem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/>
              <p:nvPr/>
            </p:nvSpPr>
            <p:spPr>
              <a:xfrm>
                <a:off x="186267" y="4104004"/>
                <a:ext cx="11811000" cy="22836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Proposition 1.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For any two domains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</m:oMath>
                </a14:m>
                <a:r>
                  <a:rPr lang="zh-CN" alt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if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≠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then the following conditions hold: (1) </a:t>
                </a:r>
                <a14:m>
                  <m:oMath xmlns:m="http://schemas.openxmlformats.org/officeDocument/2006/math">
                    <m:r>
                      <a:rPr lang="en-US" altLang="zh-CN" sz="2400" b="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𝑃</m:t>
                    </m:r>
                    <m:d>
                      <m:d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</m:t>
                            </m:r>
                          </m:sup>
                        </m:sSup>
                      </m:e>
                      <m:e>
                        <m:sSup>
                          <m:sSupPr>
                            <m:ctrlPr>
                              <a:rPr lang="en-US" altLang="zh-CN" sz="2400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sz="2400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en-US" altLang="zh-CN" sz="2400" b="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≠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𝑃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sSup>
                      <m:sSupPr>
                        <m:ctrlPr>
                          <a:rPr lang="en-US" altLang="zh-CN" sz="24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p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p>
                    <m:r>
                      <a:rPr lang="en-US" altLang="zh-CN" sz="2400" b="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; (2)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⊥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𝑌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|(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; (3)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⊥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; (4)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⊥</m:t>
                    </m:r>
                    <m:sSubSup>
                      <m:sSub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𝑦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Theorem 1.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For any two domains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</m:oMath>
                </a14:m>
                <a:r>
                  <a:rPr lang="zh-CN" alt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if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≠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then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zh-CN" alt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is a valid instrumental variable of domain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  <a:endParaRPr lang="zh-CN" alt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267" y="4104004"/>
                <a:ext cx="11811000" cy="2283638"/>
              </a:xfrm>
              <a:prstGeom prst="rect">
                <a:avLst/>
              </a:prstGeom>
              <a:blipFill>
                <a:blip r:embed="rId4"/>
                <a:stretch>
                  <a:fillRect l="-826" b="-5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44030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E30C52A-6343-4136-BB17-AA4022B4E5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828" y="1453624"/>
            <a:ext cx="3960000" cy="218034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Two-stage Method to Learn Domain-Invariant Relationship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/>
              <p:nvPr/>
            </p:nvSpPr>
            <p:spPr>
              <a:xfrm>
                <a:off x="915172" y="1192171"/>
                <a:ext cx="7200135" cy="3619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By following </a:t>
                </a:r>
                <a:r>
                  <a:rPr lang="en-US" altLang="zh-CN" sz="24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[3, 4, 5]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w</a:t>
                </a:r>
                <a:r>
                  <a:rPr lang="en-US" altLang="zh-CN" sz="24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e assume DGP as: 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𝑌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  <m:d>
                      <m:d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</m:t>
                            </m:r>
                          </m:sup>
                        </m:sSup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sSubSup>
                      <m:sSub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𝑦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𝔼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Sup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𝑦</m:t>
                            </m:r>
                          </m:sub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</m:t>
                            </m:r>
                          </m:sup>
                        </m:sSubSup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𝔼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𝐹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</m:t>
                            </m:r>
                          </m:sup>
                        </m:sSup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We have: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𝑌</m:t>
                              </m:r>
                            </m:e>
                            <m: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𝑚</m:t>
                              </m:r>
                            </m:sup>
                          </m:sSup>
                        </m:e>
                        <m:e>
                          <m:sSup>
                            <m:sSup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𝑋</m:t>
                                  </m:r>
                                </m:e>
                                <m:sup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𝑚</m:t>
                                  </m:r>
                                </m:sup>
                              </m:sSup>
                            </m:e>
                          </m:d>
                        </m:e>
                        <m:e>
                          <m:sSup>
                            <m:sSup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𝐹</m:t>
                              </m:r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𝑚</m:t>
                              </m:r>
                            </m:sup>
                          </m:sSup>
                        </m:e>
                        <m:e>
                          <m:sSup>
                            <m:sSup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𝔼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[</m:t>
                      </m:r>
                      <m:sSubSup>
                        <m:sSubSup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Sup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𝑦</m:t>
                          </m:r>
                        </m:sub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𝑚</m:t>
                          </m:r>
                        </m:sup>
                      </m:sSubSup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|</m:t>
                      </m:r>
                      <m:sSup>
                        <m:sSup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p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𝑛</m:t>
                          </m:r>
                        </m:sup>
                      </m:sSup>
                      <m:r>
                        <a:rPr lang="en-US" altLang="zh-CN" sz="24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]</m:t>
                      </m:r>
                    </m:oMath>
                  </m:oMathPara>
                </a14:m>
                <a:endParaRPr lang="en-US" altLang="zh-CN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nary>
                      <m:naryPr>
                        <m:subHide m:val="on"/>
                        <m:supHide m:val="on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altLang="zh-CN" sz="2400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sz="2400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sz="2400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𝑋</m:t>
                                </m:r>
                              </m:e>
                              <m:sup>
                                <m:r>
                                  <a:rPr lang="en-US" altLang="zh-CN" sz="2400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𝑚</m:t>
                                </m:r>
                              </m:sup>
                            </m:sSup>
                          </m:e>
                        </m:d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  <m:r>
                          <a:rPr lang="en-US" altLang="zh-CN" sz="24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𝑃</m:t>
                        </m:r>
                        <m:r>
                          <a:rPr lang="en-US" altLang="zh-CN" sz="24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sz="24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</m:t>
                            </m:r>
                          </m:sup>
                        </m:sSup>
                        <m:r>
                          <a:rPr lang="en-US" altLang="zh-CN" sz="24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|</m:t>
                        </m:r>
                        <m:sSup>
                          <m:sSupPr>
                            <m:ctrlPr>
                              <a:rPr lang="en-US" altLang="zh-CN" sz="24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altLang="zh-CN" sz="2400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)</m:t>
                        </m:r>
                      </m:e>
                    </m:nary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              </m:t>
                    </m:r>
                  </m:oMath>
                </a14:m>
                <a:r>
                  <a:rPr lang="zh-CN" alt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 </a:t>
                </a:r>
              </a:p>
            </p:txBody>
          </p:sp>
        </mc:Choice>
        <mc:Fallback xmlns="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172" y="1192171"/>
                <a:ext cx="7200135" cy="3619773"/>
              </a:xfrm>
              <a:prstGeom prst="rect">
                <a:avLst/>
              </a:prstGeom>
              <a:blipFill>
                <a:blip r:embed="rId4"/>
                <a:stretch>
                  <a:fillRect l="-1270" b="-283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80CF15C2-9C62-41E7-950B-C53E699E872B}"/>
              </a:ext>
            </a:extLst>
          </p:cNvPr>
          <p:cNvSpPr txBox="1"/>
          <p:nvPr/>
        </p:nvSpPr>
        <p:spPr>
          <a:xfrm>
            <a:off x="0" y="5106771"/>
            <a:ext cx="12192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[5] Hartford J, Lewis G, Leyton-Brown K, et al. Deep IV: A flexible approach for counterfactual prediction[C]//International Conference on Machine Learning. PMLR, 2017: 1414-1423. </a:t>
            </a:r>
          </a:p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[6] R. Singh, M.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Sahani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, and A.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Gretton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. Kernel instrumental variable regression. In Advances in Neural Information Processing Systems (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NeurIPS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), pages 4593–4605, 2019.</a:t>
            </a:r>
          </a:p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[7] A. Bennett, N. Kallus, and T. Schnabel. Deep generalized method of moments for instrumental variable analysis. In Advances in Neural Information Processing Systems (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NeurIPS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), pages 3564–3574, 2019.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92B2105-EDDF-4958-A8DC-0D09BFAE271E}"/>
              </a:ext>
            </a:extLst>
          </p:cNvPr>
          <p:cNvSpPr/>
          <p:nvPr/>
        </p:nvSpPr>
        <p:spPr>
          <a:xfrm>
            <a:off x="7088" y="4971536"/>
            <a:ext cx="12186000" cy="36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2578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Domain Invariant Relationship with Instrumental Variable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ADA7B6D-6774-4035-9CD4-46EF8B0B6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1453624"/>
            <a:ext cx="10800000" cy="29517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72DC4F1-3DD5-4D16-9DA8-70CDC06B6F21}"/>
                  </a:ext>
                </a:extLst>
              </p:cNvPr>
              <p:cNvSpPr txBox="1"/>
              <p:nvPr/>
            </p:nvSpPr>
            <p:spPr>
              <a:xfrm>
                <a:off x="353096" y="4678506"/>
                <a:ext cx="11505733" cy="14199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2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Stage 1: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ℒ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𝐼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</m:t>
                            </m:r>
                          </m:sub>
                        </m:sSub>
                      </m:sub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</m:sup>
                    </m:sSubSup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𝕀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𝑦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</m:sup>
                    </m:sSup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𝑦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p>
                    </m:sSup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  <m:sSubSup>
                      <m:sSub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𝑘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bSup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𝑔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</m:sub>
                    </m:sSub>
                    <m:d>
                      <m:d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𝑞</m:t>
                            </m:r>
                          </m:sup>
                        </m:sSup>
                      </m:e>
                    </m:d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𝑔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𝑥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p>
                    </m:sSup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))</m:t>
                    </m:r>
                  </m:oMath>
                </a14:m>
                <a:r>
                  <a:rPr lang="en-US" altLang="zh-CN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2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e>
                      <m:sub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𝑘</m:t>
                        </m:r>
                      </m:sub>
                      <m:sup>
                        <m:r>
                          <a:rPr lang="en-US" altLang="zh-CN" sz="22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altLang="zh-CN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: distance metric like MMD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Stage 2: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ℒ</m:t>
                        </m:r>
                      </m:e>
                      <m: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𝐼</m:t>
                        </m:r>
                        <m:sSub>
                          <m:sSubPr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f>
                      <m:f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𝑄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−1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naryPr>
                      <m:sub>
                        <m:r>
                          <a:rPr lang="en-US" altLang="zh-CN" sz="22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  <m:r>
                          <a:rPr lang="en-US" altLang="zh-CN" sz="22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=2</m:t>
                        </m:r>
                      </m:sub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𝑄</m:t>
                        </m:r>
                      </m:sup>
                      <m:e>
                        <m:sSub>
                          <m:sSubPr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𝑞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𝔼</m:t>
                            </m:r>
                          </m:e>
                          <m:sub>
                            <m:d>
                              <m:dPr>
                                <m:ctrlP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𝑞</m:t>
                                    </m:r>
                                  </m:sup>
                                </m:sSup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altLang="zh-CN" sz="2200" b="0" i="1" smtClean="0"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𝑞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,(</m:t>
                            </m:r>
                            <m:sSup>
                              <m:sSupPr>
                                <m:ctrlP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sup>
                            </m:sSup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sup>
                            </m:sSup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)</m:t>
                            </m:r>
                          </m:sub>
                        </m:sSub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[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𝕀</m:t>
                        </m:r>
                        <m:d>
                          <m:dPr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𝑞</m:t>
                                </m:r>
                              </m:sup>
                            </m:sSup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=</m:t>
                            </m:r>
                            <m:sSup>
                              <m:sSupPr>
                                <m:ctrlP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</m:sup>
                            </m:sSup>
                          </m:e>
                        </m:d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ℓ(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𝑐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∘</m:t>
                        </m:r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𝑔</m:t>
                        </m:r>
                        <m:d>
                          <m:dPr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zh-CN" sz="22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𝑞</m:t>
                                </m:r>
                              </m:sup>
                            </m:sSup>
                          </m:e>
                        </m:d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CN" sz="22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</m:t>
                            </m:r>
                          </m:sup>
                        </m:s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)]</m:t>
                        </m:r>
                      </m:e>
                    </m:nary>
                  </m:oMath>
                </a14:m>
                <a:r>
                  <a:rPr lang="en-US" altLang="zh-CN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ℓ</m:t>
                    </m:r>
                  </m:oMath>
                </a14:m>
                <a:r>
                  <a:rPr lang="en-US" altLang="zh-CN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  <a:r>
                  <a:rPr lang="zh-CN" alt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zh-CN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classification loss</a:t>
                </a:r>
                <a:endParaRPr lang="zh-CN" altLang="en-US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72DC4F1-3DD5-4D16-9DA8-70CDC06B6F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096" y="4678506"/>
                <a:ext cx="11505733" cy="1419941"/>
              </a:xfrm>
              <a:prstGeom prst="rect">
                <a:avLst/>
              </a:prstGeom>
              <a:blipFill>
                <a:blip r:embed="rId4"/>
                <a:stretch>
                  <a:fillRect l="-689" b="-4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6574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on Real-World Datasets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7C93CC4-9131-421C-BB64-AB3737D5F0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39" y="1278185"/>
            <a:ext cx="5400000" cy="219180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FA4580E-0D67-415B-B350-FCFB5AE7B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1278185"/>
            <a:ext cx="5400000" cy="305726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E3201BF-69C3-421A-A10C-08B3C0C4DA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39" y="3742298"/>
            <a:ext cx="5400000" cy="264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468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on Real-World Datasets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E79C8E-EAD3-4834-8A29-A947334C13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6588"/>
            <a:ext cx="12192000" cy="169606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2042290-7AE8-4F90-8B4B-7C7A560B90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088" y="3119626"/>
            <a:ext cx="7283824" cy="3378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932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BE7E0E-7E5E-467B-8958-D386B068C196}"/>
              </a:ext>
            </a:extLst>
          </p:cNvPr>
          <p:cNvSpPr txBox="1"/>
          <p:nvPr/>
        </p:nvSpPr>
        <p:spPr>
          <a:xfrm>
            <a:off x="715925" y="1198405"/>
            <a:ext cx="11142905" cy="3890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Build generalizable models is important for AI applications.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Domain generalization is one solution.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Causality techniques has been demonstrated to be useful in exploring invariant causal relations.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How to develop causality-inspired algorithms for enabling domain generalization and other machine learning problems.</a:t>
            </a:r>
          </a:p>
        </p:txBody>
      </p:sp>
    </p:spTree>
    <p:extLst>
      <p:ext uri="{BB962C8B-B14F-4D97-AF65-F5344CB8AC3E}">
        <p14:creationId xmlns:p14="http://schemas.microsoft.com/office/powerpoint/2010/main" val="13557255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6" y="371281"/>
            <a:ext cx="10795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6E74983-7194-4222-ADAA-D7F0E8D75F32}"/>
              </a:ext>
            </a:extLst>
          </p:cNvPr>
          <p:cNvSpPr txBox="1"/>
          <p:nvPr/>
        </p:nvSpPr>
        <p:spPr>
          <a:xfrm>
            <a:off x="715926" y="961230"/>
            <a:ext cx="10795589" cy="5586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[1] Goodfellow I J, 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Shlens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J, 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Szegedy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C. Explaining and harnessing adversarial examples[J]. 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arXiv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preprint arXiv:1412.6572, 2014.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[2] Li H, Pan S J, Wang S, et al. Domain generalization with adversarial feature learning[C]//Proceedings of the IEEE Conference on Computer Vision and Pattern Recognition. 2018: 5400-5409.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[3] Carlucci F M, 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D'Innocente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A, Bucci S, et al. Domain generalization by solving jigsaw puzzles[C]//Proceedings of the IEEE/CVF Conference on Computer Vision and Pattern Recognition. 2019: 2229-2238.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[4] Pearl J. Causality[M]. Cambridge university press, 2009.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[5] Hartford J, Lewis G, Leyton-Brown K, et al. Deep IV: A flexible approach for counterfactual prediction[C]//International Conference on Machine Learning. PMLR, 2017: 1414-1423. 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[6] R. Singh, M. 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Sahani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, and A. 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Gretton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. Kernel instrumental variable regression. In Advances in Neural Information Processing Systems (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NeurIPS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), pages 4593–4605, 2019.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[5] A. Bennett, N. Kallus, and T. Schnabel. Deep generalized method of moments for instrumental variable analysis. In Advances in Neural Information Processing Systems (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NeurIPS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), pages 3564–3574, 2019.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[7] Yuan J, Ma X, 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Kuang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K, et al. Learning Domain-Invariant Relationship with Instrumental Variable for Domain Generalization[J]. </a:t>
            </a:r>
            <a:r>
              <a:rPr lang="en-US" altLang="zh-CN" sz="1600" dirty="0" err="1">
                <a:latin typeface="Arial" panose="020B0604020202020204" pitchFamily="34" charset="0"/>
                <a:cs typeface="Arial" panose="020B0604020202020204" pitchFamily="34" charset="0"/>
              </a:rPr>
              <a:t>arXiv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preprint arXiv:2110.01438, 2021.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2223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04929" y="2927383"/>
            <a:ext cx="107955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zh-CN" altLang="en-US" sz="60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098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6" y="613630"/>
            <a:ext cx="10795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Models Lack Robustness and Generalization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FB12205-A8C7-4BBB-AE57-E0602FF23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000" y="1676078"/>
            <a:ext cx="7200000" cy="271836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E74983-7194-4222-ADAA-D7F0E8D75F32}"/>
              </a:ext>
            </a:extLst>
          </p:cNvPr>
          <p:cNvSpPr txBox="1"/>
          <p:nvPr/>
        </p:nvSpPr>
        <p:spPr>
          <a:xfrm>
            <a:off x="0" y="5982581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[1] Goodfellow I J,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Shlens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J,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Szegedy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C. Explaining and harnessing adversarial examples[J].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arXiv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preprint arXiv:1412.6572, 2014.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9D7AE91D-4C92-414B-8698-4649CF9BE27D}"/>
              </a:ext>
            </a:extLst>
          </p:cNvPr>
          <p:cNvSpPr/>
          <p:nvPr/>
        </p:nvSpPr>
        <p:spPr>
          <a:xfrm>
            <a:off x="7088" y="5847346"/>
            <a:ext cx="12186000" cy="36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0A60EA39-EB5C-47AD-9E65-ADC3016DAE69}"/>
              </a:ext>
            </a:extLst>
          </p:cNvPr>
          <p:cNvSpPr txBox="1"/>
          <p:nvPr/>
        </p:nvSpPr>
        <p:spPr>
          <a:xfrm>
            <a:off x="2496000" y="4768741"/>
            <a:ext cx="720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Fast Gradient Sign Method (FGSM) </a:t>
            </a:r>
            <a:r>
              <a:rPr lang="en-US" altLang="zh-CN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  <a:endParaRPr lang="zh-CN" altLang="en-US" sz="2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7652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" name="对象 88">
            <a:extLst>
              <a:ext uri="{FF2B5EF4-FFF2-40B4-BE49-F238E27FC236}">
                <a16:creationId xmlns:a16="http://schemas.microsoft.com/office/drawing/2014/main" id="{251E17D0-1BC6-4FD6-9D3F-32543FA4BB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0184231"/>
              </p:ext>
            </p:extLst>
          </p:nvPr>
        </p:nvGraphicFramePr>
        <p:xfrm>
          <a:off x="10571109" y="4867415"/>
          <a:ext cx="900000" cy="6935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" name="Acrobat Document" r:id="rId4" imgW="2158753" imgH="1663609" progId="Acrobat.Document.DC">
                  <p:embed/>
                </p:oleObj>
              </mc:Choice>
              <mc:Fallback>
                <p:oleObj name="Acrobat Document" r:id="rId4" imgW="2158753" imgH="1663609" progId="Acrobat.Document.DC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8B1A7E61-535B-4D74-A4BC-5FD81D08A6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71109" y="4867415"/>
                        <a:ext cx="900000" cy="6935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5" name="对象 94">
            <a:extLst>
              <a:ext uri="{FF2B5EF4-FFF2-40B4-BE49-F238E27FC236}">
                <a16:creationId xmlns:a16="http://schemas.microsoft.com/office/drawing/2014/main" id="{281E917A-B981-418D-9007-9021E1A966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0023564"/>
              </p:ext>
            </p:extLst>
          </p:nvPr>
        </p:nvGraphicFramePr>
        <p:xfrm>
          <a:off x="10586983" y="3689384"/>
          <a:ext cx="900000" cy="696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" name="Acrobat Document" r:id="rId6" imgW="2222470" imgH="1720759" progId="Acrobat.Document.DC">
                  <p:embed/>
                </p:oleObj>
              </mc:Choice>
              <mc:Fallback>
                <p:oleObj name="Acrobat Document" r:id="rId6" imgW="2222470" imgH="1720759" progId="Acrobat.Document.DC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3A1BBE57-D731-49AC-81CD-D6B3562375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586983" y="3689384"/>
                        <a:ext cx="900000" cy="696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6" name="对象 105">
            <a:extLst>
              <a:ext uri="{FF2B5EF4-FFF2-40B4-BE49-F238E27FC236}">
                <a16:creationId xmlns:a16="http://schemas.microsoft.com/office/drawing/2014/main" id="{5544FBF7-4704-4380-B5A0-3B520FB7A9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569183"/>
              </p:ext>
            </p:extLst>
          </p:nvPr>
        </p:nvGraphicFramePr>
        <p:xfrm>
          <a:off x="10586984" y="2497261"/>
          <a:ext cx="900000" cy="6927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4" name="Acrobat Document" r:id="rId8" imgW="2177814" imgH="1676400" progId="Acrobat.Document.DC">
                  <p:embed/>
                </p:oleObj>
              </mc:Choice>
              <mc:Fallback>
                <p:oleObj name="Acrobat Document" r:id="rId8" imgW="2177814" imgH="1676400" progId="Acrobat.Document.DC">
                  <p:embed/>
                  <p:pic>
                    <p:nvPicPr>
                      <p:cNvPr id="13" name="对象 12">
                        <a:extLst>
                          <a:ext uri="{FF2B5EF4-FFF2-40B4-BE49-F238E27FC236}">
                            <a16:creationId xmlns:a16="http://schemas.microsoft.com/office/drawing/2014/main" id="{F53A5D0C-3D84-4137-8057-B142DB9FBB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586984" y="2497261"/>
                        <a:ext cx="900000" cy="6927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F2DEBB00-4621-4749-889E-3E65F17C2F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126796"/>
              </p:ext>
            </p:extLst>
          </p:nvPr>
        </p:nvGraphicFramePr>
        <p:xfrm>
          <a:off x="3458524" y="2993553"/>
          <a:ext cx="900000" cy="6756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5" name="Acrobat Document" r:id="rId10" imgW="2190612" imgH="1644559" progId="Acrobat.Document.DC">
                  <p:embed/>
                </p:oleObj>
              </mc:Choice>
              <mc:Fallback>
                <p:oleObj name="Acrobat Document" r:id="rId10" imgW="2190612" imgH="1644559" progId="Acrobat.Document.DC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590AE150-505D-418A-B72F-9AD9BDE94A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458524" y="2993553"/>
                        <a:ext cx="900000" cy="6756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: 圆角 3">
            <a:extLst>
              <a:ext uri="{FF2B5EF4-FFF2-40B4-BE49-F238E27FC236}">
                <a16:creationId xmlns:a16="http://schemas.microsoft.com/office/drawing/2014/main" id="{5BD0B5F7-83AA-41C0-B436-E0F4492A2530}"/>
              </a:ext>
            </a:extLst>
          </p:cNvPr>
          <p:cNvSpPr/>
          <p:nvPr/>
        </p:nvSpPr>
        <p:spPr>
          <a:xfrm>
            <a:off x="105843" y="2955177"/>
            <a:ext cx="3034121" cy="787475"/>
          </a:xfrm>
          <a:prstGeom prst="roundRect">
            <a:avLst>
              <a:gd name="adj" fmla="val 7758"/>
            </a:avLst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 Algorithms Mostly Rely on I.I.D. Assumption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CCE983EB-0525-43D0-8EB9-381AD272CC26}"/>
              </a:ext>
            </a:extLst>
          </p:cNvPr>
          <p:cNvCxnSpPr/>
          <p:nvPr/>
        </p:nvCxnSpPr>
        <p:spPr>
          <a:xfrm>
            <a:off x="3369383" y="3691380"/>
            <a:ext cx="108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F5F5725F-1D80-4EA7-B2EB-1778BCBE979E}"/>
              </a:ext>
            </a:extLst>
          </p:cNvPr>
          <p:cNvCxnSpPr>
            <a:cxnSpLocks/>
          </p:cNvCxnSpPr>
          <p:nvPr/>
        </p:nvCxnSpPr>
        <p:spPr>
          <a:xfrm rot="-5400000">
            <a:off x="3009383" y="3331380"/>
            <a:ext cx="72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>
            <a:extLst>
              <a:ext uri="{FF2B5EF4-FFF2-40B4-BE49-F238E27FC236}">
                <a16:creationId xmlns:a16="http://schemas.microsoft.com/office/drawing/2014/main" id="{9D6B4A1E-B0EC-4D3A-AA6D-527ABB951D9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79" y="2993050"/>
            <a:ext cx="720000" cy="720000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B3818EA6-2138-4CB0-B067-DD63D09864D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04" y="2993050"/>
            <a:ext cx="720000" cy="720000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F88E047D-59FD-4452-967C-A53D8158C1E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829" y="2993050"/>
            <a:ext cx="720000" cy="72000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0DDBD950-9D04-4968-81E2-ABEEF519769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654" y="2993050"/>
            <a:ext cx="720000" cy="720000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3D5380B9-87EA-4EFA-9E1B-7BFEC9519A1C}"/>
              </a:ext>
            </a:extLst>
          </p:cNvPr>
          <p:cNvSpPr txBox="1"/>
          <p:nvPr/>
        </p:nvSpPr>
        <p:spPr>
          <a:xfrm>
            <a:off x="346729" y="3948595"/>
            <a:ext cx="3735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Training Dataset/Domain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6BD5088-AA0E-4794-ABB6-4C71AD7F0C92}"/>
              </a:ext>
            </a:extLst>
          </p:cNvPr>
          <p:cNvCxnSpPr/>
          <p:nvPr/>
        </p:nvCxnSpPr>
        <p:spPr>
          <a:xfrm>
            <a:off x="10506063" y="3223275"/>
            <a:ext cx="108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E8F13025-00B5-4F44-9DC3-534D9326A057}"/>
              </a:ext>
            </a:extLst>
          </p:cNvPr>
          <p:cNvCxnSpPr>
            <a:cxnSpLocks/>
          </p:cNvCxnSpPr>
          <p:nvPr/>
        </p:nvCxnSpPr>
        <p:spPr>
          <a:xfrm rot="16200000">
            <a:off x="10146063" y="2863275"/>
            <a:ext cx="72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753B2CEE-44E2-4DE1-9E40-109B589E0E70}"/>
              </a:ext>
            </a:extLst>
          </p:cNvPr>
          <p:cNvCxnSpPr/>
          <p:nvPr/>
        </p:nvCxnSpPr>
        <p:spPr>
          <a:xfrm>
            <a:off x="10512055" y="4408417"/>
            <a:ext cx="108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15CFC928-2BB8-497D-BA59-33829489BD26}"/>
              </a:ext>
            </a:extLst>
          </p:cNvPr>
          <p:cNvCxnSpPr>
            <a:cxnSpLocks/>
          </p:cNvCxnSpPr>
          <p:nvPr/>
        </p:nvCxnSpPr>
        <p:spPr>
          <a:xfrm rot="16200000">
            <a:off x="10152055" y="4048417"/>
            <a:ext cx="72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13D98E5E-73D7-4BAC-9FA7-99B6E2F3F92C}"/>
              </a:ext>
            </a:extLst>
          </p:cNvPr>
          <p:cNvCxnSpPr/>
          <p:nvPr/>
        </p:nvCxnSpPr>
        <p:spPr>
          <a:xfrm>
            <a:off x="10506063" y="5566673"/>
            <a:ext cx="108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8A509DC7-C560-494D-895E-4DA847E03945}"/>
              </a:ext>
            </a:extLst>
          </p:cNvPr>
          <p:cNvCxnSpPr>
            <a:cxnSpLocks/>
          </p:cNvCxnSpPr>
          <p:nvPr/>
        </p:nvCxnSpPr>
        <p:spPr>
          <a:xfrm rot="16200000">
            <a:off x="10146063" y="5206673"/>
            <a:ext cx="72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图片 80">
            <a:extLst>
              <a:ext uri="{FF2B5EF4-FFF2-40B4-BE49-F238E27FC236}">
                <a16:creationId xmlns:a16="http://schemas.microsoft.com/office/drawing/2014/main" id="{0FC0B436-A46C-41B7-9D29-CB92464CF36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891" y="4859362"/>
            <a:ext cx="720000" cy="720000"/>
          </a:xfrm>
          <a:prstGeom prst="rect">
            <a:avLst/>
          </a:prstGeom>
        </p:spPr>
      </p:pic>
      <p:pic>
        <p:nvPicPr>
          <p:cNvPr id="82" name="图片 81">
            <a:extLst>
              <a:ext uri="{FF2B5EF4-FFF2-40B4-BE49-F238E27FC236}">
                <a16:creationId xmlns:a16="http://schemas.microsoft.com/office/drawing/2014/main" id="{C6DC25A9-EBF0-4754-BB32-39F7FDC962E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668" y="4859122"/>
            <a:ext cx="720000" cy="720000"/>
          </a:xfrm>
          <a:prstGeom prst="rect">
            <a:avLst/>
          </a:prstGeom>
        </p:spPr>
      </p:pic>
      <p:pic>
        <p:nvPicPr>
          <p:cNvPr id="83" name="图片 82">
            <a:extLst>
              <a:ext uri="{FF2B5EF4-FFF2-40B4-BE49-F238E27FC236}">
                <a16:creationId xmlns:a16="http://schemas.microsoft.com/office/drawing/2014/main" id="{CA499F4F-5EAD-421B-9E7E-F6E9B3DE7E3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204" y="4856317"/>
            <a:ext cx="720000" cy="72000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655763AF-2983-4FA1-BFE9-3938DCC41F2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7815" y="4858927"/>
            <a:ext cx="720000" cy="720000"/>
          </a:xfrm>
          <a:prstGeom prst="rect">
            <a:avLst/>
          </a:prstGeom>
        </p:spPr>
      </p:pic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21BB6DBF-081E-46AD-A56B-D2D5FD437755}"/>
              </a:ext>
            </a:extLst>
          </p:cNvPr>
          <p:cNvSpPr/>
          <p:nvPr/>
        </p:nvSpPr>
        <p:spPr>
          <a:xfrm>
            <a:off x="7374536" y="4831975"/>
            <a:ext cx="3034121" cy="787475"/>
          </a:xfrm>
          <a:prstGeom prst="roundRect">
            <a:avLst>
              <a:gd name="adj" fmla="val 7758"/>
            </a:avLst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6840CFD6-6D33-4B15-B879-30454D7B039D}"/>
              </a:ext>
            </a:extLst>
          </p:cNvPr>
          <p:cNvSpPr txBox="1"/>
          <p:nvPr/>
        </p:nvSpPr>
        <p:spPr>
          <a:xfrm>
            <a:off x="7665046" y="5854399"/>
            <a:ext cx="3735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Test Datasets/Domains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0" name="图片 89">
            <a:extLst>
              <a:ext uri="{FF2B5EF4-FFF2-40B4-BE49-F238E27FC236}">
                <a16:creationId xmlns:a16="http://schemas.microsoft.com/office/drawing/2014/main" id="{67CE5670-3832-46AA-A0A2-9AE38861B46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685" y="3715767"/>
            <a:ext cx="720000" cy="720000"/>
          </a:xfrm>
          <a:prstGeom prst="rect">
            <a:avLst/>
          </a:prstGeom>
        </p:spPr>
      </p:pic>
      <p:pic>
        <p:nvPicPr>
          <p:cNvPr id="91" name="图片 90">
            <a:extLst>
              <a:ext uri="{FF2B5EF4-FFF2-40B4-BE49-F238E27FC236}">
                <a16:creationId xmlns:a16="http://schemas.microsoft.com/office/drawing/2014/main" id="{9B342334-C06C-42D6-A5E5-17B608AE65A1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96" y="3713361"/>
            <a:ext cx="720000" cy="720000"/>
          </a:xfrm>
          <a:prstGeom prst="rect">
            <a:avLst/>
          </a:prstGeom>
        </p:spPr>
      </p:pic>
      <p:pic>
        <p:nvPicPr>
          <p:cNvPr id="92" name="图片 91">
            <a:extLst>
              <a:ext uri="{FF2B5EF4-FFF2-40B4-BE49-F238E27FC236}">
                <a16:creationId xmlns:a16="http://schemas.microsoft.com/office/drawing/2014/main" id="{5E6F2220-4A43-4CB0-8FA1-E7D22FEAE37F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9149" y="3710955"/>
            <a:ext cx="720000" cy="720000"/>
          </a:xfrm>
          <a:prstGeom prst="rect">
            <a:avLst/>
          </a:prstGeom>
        </p:spPr>
      </p:pic>
      <p:pic>
        <p:nvPicPr>
          <p:cNvPr id="93" name="图片 92">
            <a:extLst>
              <a:ext uri="{FF2B5EF4-FFF2-40B4-BE49-F238E27FC236}">
                <a16:creationId xmlns:a16="http://schemas.microsoft.com/office/drawing/2014/main" id="{62C2E1D7-E886-4857-8952-34A5DB577C39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7815" y="3710955"/>
            <a:ext cx="720000" cy="720000"/>
          </a:xfrm>
          <a:prstGeom prst="rect">
            <a:avLst/>
          </a:prstGeom>
        </p:spPr>
      </p:pic>
      <p:sp>
        <p:nvSpPr>
          <p:cNvPr id="94" name="矩形: 圆角 93">
            <a:extLst>
              <a:ext uri="{FF2B5EF4-FFF2-40B4-BE49-F238E27FC236}">
                <a16:creationId xmlns:a16="http://schemas.microsoft.com/office/drawing/2014/main" id="{1920BD81-1070-4113-895C-E3DAD5C75F58}"/>
              </a:ext>
            </a:extLst>
          </p:cNvPr>
          <p:cNvSpPr/>
          <p:nvPr/>
        </p:nvSpPr>
        <p:spPr>
          <a:xfrm>
            <a:off x="7363500" y="3679764"/>
            <a:ext cx="3034121" cy="787475"/>
          </a:xfrm>
          <a:prstGeom prst="roundRect">
            <a:avLst>
              <a:gd name="adj" fmla="val 7758"/>
            </a:avLst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1" name="图片 100">
            <a:extLst>
              <a:ext uri="{FF2B5EF4-FFF2-40B4-BE49-F238E27FC236}">
                <a16:creationId xmlns:a16="http://schemas.microsoft.com/office/drawing/2014/main" id="{9875570B-93C6-42C4-BEDE-346C6FFB99AC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303" y="2524295"/>
            <a:ext cx="720000" cy="720000"/>
          </a:xfrm>
          <a:prstGeom prst="rect">
            <a:avLst/>
          </a:prstGeom>
        </p:spPr>
      </p:pic>
      <p:pic>
        <p:nvPicPr>
          <p:cNvPr id="102" name="图片 101">
            <a:extLst>
              <a:ext uri="{FF2B5EF4-FFF2-40B4-BE49-F238E27FC236}">
                <a16:creationId xmlns:a16="http://schemas.microsoft.com/office/drawing/2014/main" id="{A26D8D18-573F-44A7-913C-302D0EEC4AEE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9970" y="2517742"/>
            <a:ext cx="720000" cy="720000"/>
          </a:xfrm>
          <a:prstGeom prst="rect">
            <a:avLst/>
          </a:prstGeom>
        </p:spPr>
      </p:pic>
      <p:pic>
        <p:nvPicPr>
          <p:cNvPr id="103" name="图片 102">
            <a:extLst>
              <a:ext uri="{FF2B5EF4-FFF2-40B4-BE49-F238E27FC236}">
                <a16:creationId xmlns:a16="http://schemas.microsoft.com/office/drawing/2014/main" id="{9E32F977-29DA-4A5C-B2A5-EC8F7C5B5D2D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287" y="2517742"/>
            <a:ext cx="720000" cy="720000"/>
          </a:xfrm>
          <a:prstGeom prst="rect">
            <a:avLst/>
          </a:prstGeom>
        </p:spPr>
      </p:pic>
      <p:pic>
        <p:nvPicPr>
          <p:cNvPr id="104" name="图片 103">
            <a:extLst>
              <a:ext uri="{FF2B5EF4-FFF2-40B4-BE49-F238E27FC236}">
                <a16:creationId xmlns:a16="http://schemas.microsoft.com/office/drawing/2014/main" id="{56C4FD32-21E0-467A-A3A2-24AF218F6BCE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062" y="2517742"/>
            <a:ext cx="720000" cy="720000"/>
          </a:xfrm>
          <a:prstGeom prst="rect">
            <a:avLst/>
          </a:prstGeom>
        </p:spPr>
      </p:pic>
      <p:sp>
        <p:nvSpPr>
          <p:cNvPr id="105" name="矩形: 圆角 104">
            <a:extLst>
              <a:ext uri="{FF2B5EF4-FFF2-40B4-BE49-F238E27FC236}">
                <a16:creationId xmlns:a16="http://schemas.microsoft.com/office/drawing/2014/main" id="{0B37D380-0AEB-41DE-B460-8F5B3345B624}"/>
              </a:ext>
            </a:extLst>
          </p:cNvPr>
          <p:cNvSpPr/>
          <p:nvPr/>
        </p:nvSpPr>
        <p:spPr>
          <a:xfrm>
            <a:off x="7374536" y="2493226"/>
            <a:ext cx="3034121" cy="787475"/>
          </a:xfrm>
          <a:prstGeom prst="roundRect">
            <a:avLst>
              <a:gd name="adj" fmla="val 7758"/>
            </a:avLst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椭圆 150">
            <a:extLst>
              <a:ext uri="{FF2B5EF4-FFF2-40B4-BE49-F238E27FC236}">
                <a16:creationId xmlns:a16="http://schemas.microsoft.com/office/drawing/2014/main" id="{DB83B5E6-0382-4178-89E6-6F657C0373E7}"/>
              </a:ext>
            </a:extLst>
          </p:cNvPr>
          <p:cNvSpPr/>
          <p:nvPr/>
        </p:nvSpPr>
        <p:spPr>
          <a:xfrm>
            <a:off x="5178411" y="3137008"/>
            <a:ext cx="108000" cy="108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椭圆 151">
            <a:extLst>
              <a:ext uri="{FF2B5EF4-FFF2-40B4-BE49-F238E27FC236}">
                <a16:creationId xmlns:a16="http://schemas.microsoft.com/office/drawing/2014/main" id="{EED5D3B5-5873-4719-958B-A5ED9969D645}"/>
              </a:ext>
            </a:extLst>
          </p:cNvPr>
          <p:cNvSpPr/>
          <p:nvPr/>
        </p:nvSpPr>
        <p:spPr>
          <a:xfrm>
            <a:off x="5178411" y="3624345"/>
            <a:ext cx="108000" cy="108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>
            <a:extLst>
              <a:ext uri="{FF2B5EF4-FFF2-40B4-BE49-F238E27FC236}">
                <a16:creationId xmlns:a16="http://schemas.microsoft.com/office/drawing/2014/main" id="{ADD74E4A-16DB-4CE9-B3F3-E6964F5BCB59}"/>
              </a:ext>
            </a:extLst>
          </p:cNvPr>
          <p:cNvSpPr/>
          <p:nvPr/>
        </p:nvSpPr>
        <p:spPr>
          <a:xfrm>
            <a:off x="5178411" y="3380676"/>
            <a:ext cx="108000" cy="108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>
            <a:extLst>
              <a:ext uri="{FF2B5EF4-FFF2-40B4-BE49-F238E27FC236}">
                <a16:creationId xmlns:a16="http://schemas.microsoft.com/office/drawing/2014/main" id="{DBA75E9B-69C4-4253-A171-F5D54DDF6238}"/>
              </a:ext>
            </a:extLst>
          </p:cNvPr>
          <p:cNvSpPr/>
          <p:nvPr/>
        </p:nvSpPr>
        <p:spPr>
          <a:xfrm>
            <a:off x="5556232" y="2981940"/>
            <a:ext cx="108000" cy="10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>
            <a:extLst>
              <a:ext uri="{FF2B5EF4-FFF2-40B4-BE49-F238E27FC236}">
                <a16:creationId xmlns:a16="http://schemas.microsoft.com/office/drawing/2014/main" id="{580A447B-B85E-4EB0-A8DD-8763E1E209BC}"/>
              </a:ext>
            </a:extLst>
          </p:cNvPr>
          <p:cNvSpPr/>
          <p:nvPr/>
        </p:nvSpPr>
        <p:spPr>
          <a:xfrm>
            <a:off x="5556232" y="3238595"/>
            <a:ext cx="108000" cy="10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>
            <a:extLst>
              <a:ext uri="{FF2B5EF4-FFF2-40B4-BE49-F238E27FC236}">
                <a16:creationId xmlns:a16="http://schemas.microsoft.com/office/drawing/2014/main" id="{17D2ADDC-75E1-4254-BD8E-CDE89422F2CE}"/>
              </a:ext>
            </a:extLst>
          </p:cNvPr>
          <p:cNvSpPr/>
          <p:nvPr/>
        </p:nvSpPr>
        <p:spPr>
          <a:xfrm>
            <a:off x="5556232" y="3489711"/>
            <a:ext cx="108000" cy="10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>
            <a:extLst>
              <a:ext uri="{FF2B5EF4-FFF2-40B4-BE49-F238E27FC236}">
                <a16:creationId xmlns:a16="http://schemas.microsoft.com/office/drawing/2014/main" id="{A932806A-C448-45A2-8690-68BCF7ED5A11}"/>
              </a:ext>
            </a:extLst>
          </p:cNvPr>
          <p:cNvSpPr/>
          <p:nvPr/>
        </p:nvSpPr>
        <p:spPr>
          <a:xfrm>
            <a:off x="5556232" y="3747179"/>
            <a:ext cx="108000" cy="10800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>
            <a:extLst>
              <a:ext uri="{FF2B5EF4-FFF2-40B4-BE49-F238E27FC236}">
                <a16:creationId xmlns:a16="http://schemas.microsoft.com/office/drawing/2014/main" id="{F5699E43-9B44-408E-A674-6C13B5F462FF}"/>
              </a:ext>
            </a:extLst>
          </p:cNvPr>
          <p:cNvSpPr/>
          <p:nvPr/>
        </p:nvSpPr>
        <p:spPr>
          <a:xfrm>
            <a:off x="5918187" y="2981940"/>
            <a:ext cx="108000" cy="108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>
            <a:extLst>
              <a:ext uri="{FF2B5EF4-FFF2-40B4-BE49-F238E27FC236}">
                <a16:creationId xmlns:a16="http://schemas.microsoft.com/office/drawing/2014/main" id="{25B53F76-C45A-4A7E-9181-C8EBD1F0BAC7}"/>
              </a:ext>
            </a:extLst>
          </p:cNvPr>
          <p:cNvSpPr/>
          <p:nvPr/>
        </p:nvSpPr>
        <p:spPr>
          <a:xfrm>
            <a:off x="5918187" y="3238595"/>
            <a:ext cx="108000" cy="108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>
            <a:extLst>
              <a:ext uri="{FF2B5EF4-FFF2-40B4-BE49-F238E27FC236}">
                <a16:creationId xmlns:a16="http://schemas.microsoft.com/office/drawing/2014/main" id="{A8D93F78-86C0-47DA-BD7C-D0741696ED8A}"/>
              </a:ext>
            </a:extLst>
          </p:cNvPr>
          <p:cNvSpPr/>
          <p:nvPr/>
        </p:nvSpPr>
        <p:spPr>
          <a:xfrm>
            <a:off x="5918187" y="3489711"/>
            <a:ext cx="108000" cy="108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>
            <a:extLst>
              <a:ext uri="{FF2B5EF4-FFF2-40B4-BE49-F238E27FC236}">
                <a16:creationId xmlns:a16="http://schemas.microsoft.com/office/drawing/2014/main" id="{D340C2B5-B976-487A-A34A-D426CF6731DE}"/>
              </a:ext>
            </a:extLst>
          </p:cNvPr>
          <p:cNvSpPr/>
          <p:nvPr/>
        </p:nvSpPr>
        <p:spPr>
          <a:xfrm>
            <a:off x="5918187" y="3747179"/>
            <a:ext cx="108000" cy="108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>
            <a:extLst>
              <a:ext uri="{FF2B5EF4-FFF2-40B4-BE49-F238E27FC236}">
                <a16:creationId xmlns:a16="http://schemas.microsoft.com/office/drawing/2014/main" id="{06E1A0C4-2D47-4FF2-8B85-F7111BCF53A9}"/>
              </a:ext>
            </a:extLst>
          </p:cNvPr>
          <p:cNvSpPr/>
          <p:nvPr/>
        </p:nvSpPr>
        <p:spPr>
          <a:xfrm>
            <a:off x="6326174" y="3380676"/>
            <a:ext cx="108000" cy="108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3" name="直接箭头连接符 162">
            <a:extLst>
              <a:ext uri="{FF2B5EF4-FFF2-40B4-BE49-F238E27FC236}">
                <a16:creationId xmlns:a16="http://schemas.microsoft.com/office/drawing/2014/main" id="{A4A70720-36DA-416F-84EC-04B631CF8E70}"/>
              </a:ext>
            </a:extLst>
          </p:cNvPr>
          <p:cNvCxnSpPr>
            <a:stCxn id="151" idx="6"/>
            <a:endCxn id="154" idx="2"/>
          </p:cNvCxnSpPr>
          <p:nvPr/>
        </p:nvCxnSpPr>
        <p:spPr>
          <a:xfrm flipV="1">
            <a:off x="5286422" y="3035940"/>
            <a:ext cx="269821" cy="15506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箭头连接符 163">
            <a:extLst>
              <a:ext uri="{FF2B5EF4-FFF2-40B4-BE49-F238E27FC236}">
                <a16:creationId xmlns:a16="http://schemas.microsoft.com/office/drawing/2014/main" id="{AFE6CF06-EA9F-482B-A2B6-1B28D6F86CCC}"/>
              </a:ext>
            </a:extLst>
          </p:cNvPr>
          <p:cNvCxnSpPr>
            <a:cxnSpLocks/>
            <a:stCxn id="153" idx="6"/>
            <a:endCxn id="154" idx="2"/>
          </p:cNvCxnSpPr>
          <p:nvPr/>
        </p:nvCxnSpPr>
        <p:spPr>
          <a:xfrm flipV="1">
            <a:off x="5286422" y="3035940"/>
            <a:ext cx="269821" cy="39873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箭头连接符 164">
            <a:extLst>
              <a:ext uri="{FF2B5EF4-FFF2-40B4-BE49-F238E27FC236}">
                <a16:creationId xmlns:a16="http://schemas.microsoft.com/office/drawing/2014/main" id="{F682A5CC-53D0-4490-AB4C-FB2854FEA995}"/>
              </a:ext>
            </a:extLst>
          </p:cNvPr>
          <p:cNvCxnSpPr>
            <a:cxnSpLocks/>
            <a:stCxn id="152" idx="6"/>
            <a:endCxn id="154" idx="2"/>
          </p:cNvCxnSpPr>
          <p:nvPr/>
        </p:nvCxnSpPr>
        <p:spPr>
          <a:xfrm flipV="1">
            <a:off x="5286422" y="3035951"/>
            <a:ext cx="269821" cy="64240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箭头连接符 165">
            <a:extLst>
              <a:ext uri="{FF2B5EF4-FFF2-40B4-BE49-F238E27FC236}">
                <a16:creationId xmlns:a16="http://schemas.microsoft.com/office/drawing/2014/main" id="{3DBEDF4E-AD04-4B73-8951-B8A8627ADC81}"/>
              </a:ext>
            </a:extLst>
          </p:cNvPr>
          <p:cNvCxnSpPr>
            <a:cxnSpLocks/>
            <a:stCxn id="153" idx="6"/>
            <a:endCxn id="155" idx="2"/>
          </p:cNvCxnSpPr>
          <p:nvPr/>
        </p:nvCxnSpPr>
        <p:spPr>
          <a:xfrm flipV="1">
            <a:off x="5286422" y="3292606"/>
            <a:ext cx="269821" cy="14208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接箭头连接符 166">
            <a:extLst>
              <a:ext uri="{FF2B5EF4-FFF2-40B4-BE49-F238E27FC236}">
                <a16:creationId xmlns:a16="http://schemas.microsoft.com/office/drawing/2014/main" id="{D6C9160D-D461-42E0-A5EE-26D64489F414}"/>
              </a:ext>
            </a:extLst>
          </p:cNvPr>
          <p:cNvCxnSpPr>
            <a:cxnSpLocks/>
            <a:stCxn id="151" idx="6"/>
            <a:endCxn id="155" idx="2"/>
          </p:cNvCxnSpPr>
          <p:nvPr/>
        </p:nvCxnSpPr>
        <p:spPr>
          <a:xfrm>
            <a:off x="5286422" y="3191019"/>
            <a:ext cx="269821" cy="10158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接箭头连接符 167">
            <a:extLst>
              <a:ext uri="{FF2B5EF4-FFF2-40B4-BE49-F238E27FC236}">
                <a16:creationId xmlns:a16="http://schemas.microsoft.com/office/drawing/2014/main" id="{EDA66029-5A91-4F1F-B2FB-347A3BBF5E18}"/>
              </a:ext>
            </a:extLst>
          </p:cNvPr>
          <p:cNvCxnSpPr>
            <a:cxnSpLocks/>
            <a:stCxn id="152" idx="6"/>
            <a:endCxn id="155" idx="2"/>
          </p:cNvCxnSpPr>
          <p:nvPr/>
        </p:nvCxnSpPr>
        <p:spPr>
          <a:xfrm flipV="1">
            <a:off x="5286422" y="3292595"/>
            <a:ext cx="269821" cy="3857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箭头连接符 168">
            <a:extLst>
              <a:ext uri="{FF2B5EF4-FFF2-40B4-BE49-F238E27FC236}">
                <a16:creationId xmlns:a16="http://schemas.microsoft.com/office/drawing/2014/main" id="{0182DDCD-21A6-464D-8C71-81C0A76471CB}"/>
              </a:ext>
            </a:extLst>
          </p:cNvPr>
          <p:cNvCxnSpPr>
            <a:cxnSpLocks/>
            <a:stCxn id="151" idx="6"/>
            <a:endCxn id="156" idx="2"/>
          </p:cNvCxnSpPr>
          <p:nvPr/>
        </p:nvCxnSpPr>
        <p:spPr>
          <a:xfrm>
            <a:off x="5286422" y="3191019"/>
            <a:ext cx="269821" cy="35270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接箭头连接符 169">
            <a:extLst>
              <a:ext uri="{FF2B5EF4-FFF2-40B4-BE49-F238E27FC236}">
                <a16:creationId xmlns:a16="http://schemas.microsoft.com/office/drawing/2014/main" id="{CAF023AF-687E-4290-941F-ECE26D32758C}"/>
              </a:ext>
            </a:extLst>
          </p:cNvPr>
          <p:cNvCxnSpPr>
            <a:cxnSpLocks/>
            <a:stCxn id="153" idx="6"/>
            <a:endCxn id="156" idx="2"/>
          </p:cNvCxnSpPr>
          <p:nvPr/>
        </p:nvCxnSpPr>
        <p:spPr>
          <a:xfrm>
            <a:off x="5286422" y="3434687"/>
            <a:ext cx="269821" cy="1090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接箭头连接符 170">
            <a:extLst>
              <a:ext uri="{FF2B5EF4-FFF2-40B4-BE49-F238E27FC236}">
                <a16:creationId xmlns:a16="http://schemas.microsoft.com/office/drawing/2014/main" id="{50035C0C-B7E1-418F-BEE6-666FAA3A1EAF}"/>
              </a:ext>
            </a:extLst>
          </p:cNvPr>
          <p:cNvCxnSpPr>
            <a:cxnSpLocks/>
            <a:stCxn id="152" idx="6"/>
            <a:endCxn id="156" idx="2"/>
          </p:cNvCxnSpPr>
          <p:nvPr/>
        </p:nvCxnSpPr>
        <p:spPr>
          <a:xfrm flipV="1">
            <a:off x="5286422" y="3543711"/>
            <a:ext cx="269821" cy="134634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接箭头连接符 171">
            <a:extLst>
              <a:ext uri="{FF2B5EF4-FFF2-40B4-BE49-F238E27FC236}">
                <a16:creationId xmlns:a16="http://schemas.microsoft.com/office/drawing/2014/main" id="{82C21948-E895-42C1-807D-4A7DAEFBD4CD}"/>
              </a:ext>
            </a:extLst>
          </p:cNvPr>
          <p:cNvCxnSpPr>
            <a:cxnSpLocks/>
            <a:stCxn id="154" idx="6"/>
            <a:endCxn id="158" idx="2"/>
          </p:cNvCxnSpPr>
          <p:nvPr/>
        </p:nvCxnSpPr>
        <p:spPr>
          <a:xfrm>
            <a:off x="5664242" y="3035940"/>
            <a:ext cx="253955" cy="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箭头连接符 172">
            <a:extLst>
              <a:ext uri="{FF2B5EF4-FFF2-40B4-BE49-F238E27FC236}">
                <a16:creationId xmlns:a16="http://schemas.microsoft.com/office/drawing/2014/main" id="{A6A3B78B-6A2F-4C2A-9455-B72C08592430}"/>
              </a:ext>
            </a:extLst>
          </p:cNvPr>
          <p:cNvCxnSpPr>
            <a:cxnSpLocks/>
            <a:stCxn id="155" idx="6"/>
            <a:endCxn id="158" idx="2"/>
          </p:cNvCxnSpPr>
          <p:nvPr/>
        </p:nvCxnSpPr>
        <p:spPr>
          <a:xfrm flipV="1">
            <a:off x="5664242" y="3035951"/>
            <a:ext cx="253955" cy="25665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箭头连接符 173">
            <a:extLst>
              <a:ext uri="{FF2B5EF4-FFF2-40B4-BE49-F238E27FC236}">
                <a16:creationId xmlns:a16="http://schemas.microsoft.com/office/drawing/2014/main" id="{EF37F4EC-40D0-4139-88AB-9037A71A8EF2}"/>
              </a:ext>
            </a:extLst>
          </p:cNvPr>
          <p:cNvCxnSpPr>
            <a:cxnSpLocks/>
            <a:stCxn id="156" idx="6"/>
            <a:endCxn id="158" idx="2"/>
          </p:cNvCxnSpPr>
          <p:nvPr/>
        </p:nvCxnSpPr>
        <p:spPr>
          <a:xfrm flipV="1">
            <a:off x="5664242" y="3035951"/>
            <a:ext cx="253955" cy="50777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箭头连接符 174">
            <a:extLst>
              <a:ext uri="{FF2B5EF4-FFF2-40B4-BE49-F238E27FC236}">
                <a16:creationId xmlns:a16="http://schemas.microsoft.com/office/drawing/2014/main" id="{191631B9-3914-4C07-B9B5-AD5CD2F3BE5F}"/>
              </a:ext>
            </a:extLst>
          </p:cNvPr>
          <p:cNvCxnSpPr>
            <a:cxnSpLocks/>
            <a:stCxn id="157" idx="6"/>
            <a:endCxn id="158" idx="2"/>
          </p:cNvCxnSpPr>
          <p:nvPr/>
        </p:nvCxnSpPr>
        <p:spPr>
          <a:xfrm flipV="1">
            <a:off x="5664242" y="3035951"/>
            <a:ext cx="253955" cy="765239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箭头连接符 175">
            <a:extLst>
              <a:ext uri="{FF2B5EF4-FFF2-40B4-BE49-F238E27FC236}">
                <a16:creationId xmlns:a16="http://schemas.microsoft.com/office/drawing/2014/main" id="{CB4F9A1B-A91B-4E60-82A8-0EF74B68E908}"/>
              </a:ext>
            </a:extLst>
          </p:cNvPr>
          <p:cNvCxnSpPr>
            <a:cxnSpLocks/>
            <a:stCxn id="154" idx="6"/>
            <a:endCxn id="159" idx="2"/>
          </p:cNvCxnSpPr>
          <p:nvPr/>
        </p:nvCxnSpPr>
        <p:spPr>
          <a:xfrm>
            <a:off x="5664242" y="3035951"/>
            <a:ext cx="253955" cy="25665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直接箭头连接符 176">
            <a:extLst>
              <a:ext uri="{FF2B5EF4-FFF2-40B4-BE49-F238E27FC236}">
                <a16:creationId xmlns:a16="http://schemas.microsoft.com/office/drawing/2014/main" id="{DDAB7DF4-57BB-4FB5-93A8-1D945C3F07E5}"/>
              </a:ext>
            </a:extLst>
          </p:cNvPr>
          <p:cNvCxnSpPr>
            <a:cxnSpLocks/>
            <a:stCxn id="155" idx="6"/>
            <a:endCxn id="159" idx="2"/>
          </p:cNvCxnSpPr>
          <p:nvPr/>
        </p:nvCxnSpPr>
        <p:spPr>
          <a:xfrm>
            <a:off x="5664242" y="3292595"/>
            <a:ext cx="253955" cy="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箭头连接符 177">
            <a:extLst>
              <a:ext uri="{FF2B5EF4-FFF2-40B4-BE49-F238E27FC236}">
                <a16:creationId xmlns:a16="http://schemas.microsoft.com/office/drawing/2014/main" id="{39EF0F00-AEF7-4824-AD47-2DA265E97085}"/>
              </a:ext>
            </a:extLst>
          </p:cNvPr>
          <p:cNvCxnSpPr>
            <a:cxnSpLocks/>
            <a:stCxn id="156" idx="6"/>
            <a:endCxn id="159" idx="2"/>
          </p:cNvCxnSpPr>
          <p:nvPr/>
        </p:nvCxnSpPr>
        <p:spPr>
          <a:xfrm flipV="1">
            <a:off x="5664242" y="3292595"/>
            <a:ext cx="253955" cy="25111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接箭头连接符 178">
            <a:extLst>
              <a:ext uri="{FF2B5EF4-FFF2-40B4-BE49-F238E27FC236}">
                <a16:creationId xmlns:a16="http://schemas.microsoft.com/office/drawing/2014/main" id="{9D5B416B-70BE-4CCD-B6B6-4DE0BC6D7A91}"/>
              </a:ext>
            </a:extLst>
          </p:cNvPr>
          <p:cNvCxnSpPr>
            <a:cxnSpLocks/>
            <a:stCxn id="157" idx="6"/>
            <a:endCxn id="159" idx="2"/>
          </p:cNvCxnSpPr>
          <p:nvPr/>
        </p:nvCxnSpPr>
        <p:spPr>
          <a:xfrm flipV="1">
            <a:off x="5664242" y="3292595"/>
            <a:ext cx="253955" cy="508584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接箭头连接符 179">
            <a:extLst>
              <a:ext uri="{FF2B5EF4-FFF2-40B4-BE49-F238E27FC236}">
                <a16:creationId xmlns:a16="http://schemas.microsoft.com/office/drawing/2014/main" id="{E81F2879-E739-4D8A-B07D-504BD143D905}"/>
              </a:ext>
            </a:extLst>
          </p:cNvPr>
          <p:cNvCxnSpPr>
            <a:cxnSpLocks/>
            <a:stCxn id="154" idx="6"/>
            <a:endCxn id="160" idx="2"/>
          </p:cNvCxnSpPr>
          <p:nvPr/>
        </p:nvCxnSpPr>
        <p:spPr>
          <a:xfrm>
            <a:off x="5664242" y="3035951"/>
            <a:ext cx="253955" cy="50777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接箭头连接符 180">
            <a:extLst>
              <a:ext uri="{FF2B5EF4-FFF2-40B4-BE49-F238E27FC236}">
                <a16:creationId xmlns:a16="http://schemas.microsoft.com/office/drawing/2014/main" id="{51A4342D-9CA2-4E1F-B312-E1378873FD05}"/>
              </a:ext>
            </a:extLst>
          </p:cNvPr>
          <p:cNvCxnSpPr>
            <a:cxnSpLocks/>
            <a:stCxn id="155" idx="6"/>
            <a:endCxn id="160" idx="2"/>
          </p:cNvCxnSpPr>
          <p:nvPr/>
        </p:nvCxnSpPr>
        <p:spPr>
          <a:xfrm>
            <a:off x="5664242" y="3292595"/>
            <a:ext cx="253955" cy="25111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接箭头连接符 181">
            <a:extLst>
              <a:ext uri="{FF2B5EF4-FFF2-40B4-BE49-F238E27FC236}">
                <a16:creationId xmlns:a16="http://schemas.microsoft.com/office/drawing/2014/main" id="{19EBA0D4-5C69-41FB-B8BE-6F85C770CB20}"/>
              </a:ext>
            </a:extLst>
          </p:cNvPr>
          <p:cNvCxnSpPr>
            <a:cxnSpLocks/>
            <a:stCxn id="156" idx="6"/>
            <a:endCxn id="160" idx="2"/>
          </p:cNvCxnSpPr>
          <p:nvPr/>
        </p:nvCxnSpPr>
        <p:spPr>
          <a:xfrm>
            <a:off x="5664242" y="3543711"/>
            <a:ext cx="253955" cy="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接箭头连接符 182">
            <a:extLst>
              <a:ext uri="{FF2B5EF4-FFF2-40B4-BE49-F238E27FC236}">
                <a16:creationId xmlns:a16="http://schemas.microsoft.com/office/drawing/2014/main" id="{29D2F2D5-29DA-4672-B428-CCA30847E867}"/>
              </a:ext>
            </a:extLst>
          </p:cNvPr>
          <p:cNvCxnSpPr>
            <a:cxnSpLocks/>
            <a:stCxn id="157" idx="6"/>
            <a:endCxn id="160" idx="2"/>
          </p:cNvCxnSpPr>
          <p:nvPr/>
        </p:nvCxnSpPr>
        <p:spPr>
          <a:xfrm flipV="1">
            <a:off x="5664242" y="3543711"/>
            <a:ext cx="253955" cy="25746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箭头连接符 183">
            <a:extLst>
              <a:ext uri="{FF2B5EF4-FFF2-40B4-BE49-F238E27FC236}">
                <a16:creationId xmlns:a16="http://schemas.microsoft.com/office/drawing/2014/main" id="{144B7C88-6404-4439-8876-A3B7275FA3EC}"/>
              </a:ext>
            </a:extLst>
          </p:cNvPr>
          <p:cNvCxnSpPr>
            <a:cxnSpLocks/>
            <a:stCxn id="161" idx="6"/>
            <a:endCxn id="162" idx="2"/>
          </p:cNvCxnSpPr>
          <p:nvPr/>
        </p:nvCxnSpPr>
        <p:spPr>
          <a:xfrm flipV="1">
            <a:off x="6026198" y="3434687"/>
            <a:ext cx="299987" cy="36650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接箭头连接符 184">
            <a:extLst>
              <a:ext uri="{FF2B5EF4-FFF2-40B4-BE49-F238E27FC236}">
                <a16:creationId xmlns:a16="http://schemas.microsoft.com/office/drawing/2014/main" id="{62DE2E0F-59F2-447F-B419-15C138DEDEB5}"/>
              </a:ext>
            </a:extLst>
          </p:cNvPr>
          <p:cNvCxnSpPr>
            <a:cxnSpLocks/>
            <a:stCxn id="160" idx="6"/>
            <a:endCxn id="162" idx="2"/>
          </p:cNvCxnSpPr>
          <p:nvPr/>
        </p:nvCxnSpPr>
        <p:spPr>
          <a:xfrm flipV="1">
            <a:off x="6026198" y="3434687"/>
            <a:ext cx="299987" cy="1090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接箭头连接符 185">
            <a:extLst>
              <a:ext uri="{FF2B5EF4-FFF2-40B4-BE49-F238E27FC236}">
                <a16:creationId xmlns:a16="http://schemas.microsoft.com/office/drawing/2014/main" id="{B7C32550-E0B4-46FB-9BE5-86E6E84B9E80}"/>
              </a:ext>
            </a:extLst>
          </p:cNvPr>
          <p:cNvCxnSpPr>
            <a:cxnSpLocks/>
            <a:stCxn id="159" idx="6"/>
            <a:endCxn id="162" idx="2"/>
          </p:cNvCxnSpPr>
          <p:nvPr/>
        </p:nvCxnSpPr>
        <p:spPr>
          <a:xfrm>
            <a:off x="6026198" y="3292606"/>
            <a:ext cx="299987" cy="14208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接箭头连接符 186">
            <a:extLst>
              <a:ext uri="{FF2B5EF4-FFF2-40B4-BE49-F238E27FC236}">
                <a16:creationId xmlns:a16="http://schemas.microsoft.com/office/drawing/2014/main" id="{2B2DF3F5-DD2F-472D-87F8-717420E09A24}"/>
              </a:ext>
            </a:extLst>
          </p:cNvPr>
          <p:cNvCxnSpPr>
            <a:cxnSpLocks/>
            <a:stCxn id="158" idx="6"/>
            <a:endCxn id="162" idx="2"/>
          </p:cNvCxnSpPr>
          <p:nvPr/>
        </p:nvCxnSpPr>
        <p:spPr>
          <a:xfrm>
            <a:off x="6026198" y="3035940"/>
            <a:ext cx="299987" cy="39873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直接箭头连接符 187">
            <a:extLst>
              <a:ext uri="{FF2B5EF4-FFF2-40B4-BE49-F238E27FC236}">
                <a16:creationId xmlns:a16="http://schemas.microsoft.com/office/drawing/2014/main" id="{51BA9967-ECFA-4C1A-B6E1-28702A0B68D0}"/>
              </a:ext>
            </a:extLst>
          </p:cNvPr>
          <p:cNvCxnSpPr>
            <a:cxnSpLocks/>
            <a:stCxn id="152" idx="6"/>
            <a:endCxn id="157" idx="2"/>
          </p:cNvCxnSpPr>
          <p:nvPr/>
        </p:nvCxnSpPr>
        <p:spPr>
          <a:xfrm>
            <a:off x="5286422" y="3678345"/>
            <a:ext cx="269821" cy="122834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接箭头连接符 188">
            <a:extLst>
              <a:ext uri="{FF2B5EF4-FFF2-40B4-BE49-F238E27FC236}">
                <a16:creationId xmlns:a16="http://schemas.microsoft.com/office/drawing/2014/main" id="{BFED2CE9-6A31-49D3-A37A-D674BEB164FB}"/>
              </a:ext>
            </a:extLst>
          </p:cNvPr>
          <p:cNvCxnSpPr>
            <a:cxnSpLocks/>
            <a:stCxn id="153" idx="6"/>
            <a:endCxn id="157" idx="2"/>
          </p:cNvCxnSpPr>
          <p:nvPr/>
        </p:nvCxnSpPr>
        <p:spPr>
          <a:xfrm>
            <a:off x="5286422" y="3434687"/>
            <a:ext cx="269821" cy="36650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直接箭头连接符 189">
            <a:extLst>
              <a:ext uri="{FF2B5EF4-FFF2-40B4-BE49-F238E27FC236}">
                <a16:creationId xmlns:a16="http://schemas.microsoft.com/office/drawing/2014/main" id="{7DD4E391-9A03-407C-8CC7-5B27C74559B9}"/>
              </a:ext>
            </a:extLst>
          </p:cNvPr>
          <p:cNvCxnSpPr>
            <a:cxnSpLocks/>
            <a:stCxn id="151" idx="6"/>
            <a:endCxn id="157" idx="2"/>
          </p:cNvCxnSpPr>
          <p:nvPr/>
        </p:nvCxnSpPr>
        <p:spPr>
          <a:xfrm>
            <a:off x="5286422" y="3191018"/>
            <a:ext cx="269821" cy="61017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直接箭头连接符 190">
            <a:extLst>
              <a:ext uri="{FF2B5EF4-FFF2-40B4-BE49-F238E27FC236}">
                <a16:creationId xmlns:a16="http://schemas.microsoft.com/office/drawing/2014/main" id="{29E2EC32-87D3-4E2C-B371-88A584C3B0FA}"/>
              </a:ext>
            </a:extLst>
          </p:cNvPr>
          <p:cNvCxnSpPr>
            <a:cxnSpLocks/>
            <a:stCxn id="157" idx="6"/>
            <a:endCxn id="161" idx="2"/>
          </p:cNvCxnSpPr>
          <p:nvPr/>
        </p:nvCxnSpPr>
        <p:spPr>
          <a:xfrm>
            <a:off x="5664242" y="3801179"/>
            <a:ext cx="253955" cy="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接箭头连接符 191">
            <a:extLst>
              <a:ext uri="{FF2B5EF4-FFF2-40B4-BE49-F238E27FC236}">
                <a16:creationId xmlns:a16="http://schemas.microsoft.com/office/drawing/2014/main" id="{2335D418-E292-4DC6-B1F7-369A8782049D}"/>
              </a:ext>
            </a:extLst>
          </p:cNvPr>
          <p:cNvCxnSpPr>
            <a:cxnSpLocks/>
            <a:stCxn id="156" idx="6"/>
            <a:endCxn id="161" idx="2"/>
          </p:cNvCxnSpPr>
          <p:nvPr/>
        </p:nvCxnSpPr>
        <p:spPr>
          <a:xfrm>
            <a:off x="5664242" y="3543711"/>
            <a:ext cx="253955" cy="25746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箭头连接符 192">
            <a:extLst>
              <a:ext uri="{FF2B5EF4-FFF2-40B4-BE49-F238E27FC236}">
                <a16:creationId xmlns:a16="http://schemas.microsoft.com/office/drawing/2014/main" id="{B803053E-D393-44C1-B54D-F0C9493B6605}"/>
              </a:ext>
            </a:extLst>
          </p:cNvPr>
          <p:cNvCxnSpPr>
            <a:cxnSpLocks/>
            <a:stCxn id="155" idx="6"/>
            <a:endCxn id="161" idx="2"/>
          </p:cNvCxnSpPr>
          <p:nvPr/>
        </p:nvCxnSpPr>
        <p:spPr>
          <a:xfrm>
            <a:off x="5664242" y="3292595"/>
            <a:ext cx="253955" cy="508584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箭头连接符 193">
            <a:extLst>
              <a:ext uri="{FF2B5EF4-FFF2-40B4-BE49-F238E27FC236}">
                <a16:creationId xmlns:a16="http://schemas.microsoft.com/office/drawing/2014/main" id="{5D4E04A9-DE9D-4CDD-B19E-CD7AD16A91E5}"/>
              </a:ext>
            </a:extLst>
          </p:cNvPr>
          <p:cNvCxnSpPr>
            <a:cxnSpLocks/>
            <a:stCxn id="154" idx="6"/>
            <a:endCxn id="161" idx="2"/>
          </p:cNvCxnSpPr>
          <p:nvPr/>
        </p:nvCxnSpPr>
        <p:spPr>
          <a:xfrm>
            <a:off x="5664242" y="3035951"/>
            <a:ext cx="253955" cy="765239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箭头: 右 7">
            <a:extLst>
              <a:ext uri="{FF2B5EF4-FFF2-40B4-BE49-F238E27FC236}">
                <a16:creationId xmlns:a16="http://schemas.microsoft.com/office/drawing/2014/main" id="{D927FE4F-4E54-4C71-A3EE-7BAA899A35F6}"/>
              </a:ext>
            </a:extLst>
          </p:cNvPr>
          <p:cNvSpPr/>
          <p:nvPr/>
        </p:nvSpPr>
        <p:spPr>
          <a:xfrm>
            <a:off x="4360331" y="3247072"/>
            <a:ext cx="747072" cy="370045"/>
          </a:xfrm>
          <a:prstGeom prst="rightArrow">
            <a:avLst>
              <a:gd name="adj1" fmla="val 36272"/>
              <a:gd name="adj2" fmla="val 7288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箭头: 右 195">
            <a:extLst>
              <a:ext uri="{FF2B5EF4-FFF2-40B4-BE49-F238E27FC236}">
                <a16:creationId xmlns:a16="http://schemas.microsoft.com/office/drawing/2014/main" id="{FBE81BDA-F321-49C9-A83F-70DD4E9660DD}"/>
              </a:ext>
            </a:extLst>
          </p:cNvPr>
          <p:cNvSpPr/>
          <p:nvPr/>
        </p:nvSpPr>
        <p:spPr>
          <a:xfrm rot="20296323">
            <a:off x="6551682" y="2944942"/>
            <a:ext cx="747072" cy="370045"/>
          </a:xfrm>
          <a:prstGeom prst="rightArrow">
            <a:avLst>
              <a:gd name="adj1" fmla="val 36272"/>
              <a:gd name="adj2" fmla="val 7288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箭头: 右 196">
            <a:extLst>
              <a:ext uri="{FF2B5EF4-FFF2-40B4-BE49-F238E27FC236}">
                <a16:creationId xmlns:a16="http://schemas.microsoft.com/office/drawing/2014/main" id="{E5AE29D2-D55B-4F23-BF2F-50B15EA73FCE}"/>
              </a:ext>
            </a:extLst>
          </p:cNvPr>
          <p:cNvSpPr/>
          <p:nvPr/>
        </p:nvSpPr>
        <p:spPr>
          <a:xfrm rot="18891661">
            <a:off x="6512482" y="2220259"/>
            <a:ext cx="747072" cy="370045"/>
          </a:xfrm>
          <a:prstGeom prst="rightArrow">
            <a:avLst>
              <a:gd name="adj1" fmla="val 36272"/>
              <a:gd name="adj2" fmla="val 7288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箭头: 右 197">
            <a:extLst>
              <a:ext uri="{FF2B5EF4-FFF2-40B4-BE49-F238E27FC236}">
                <a16:creationId xmlns:a16="http://schemas.microsoft.com/office/drawing/2014/main" id="{39F119B3-868F-4EA4-98AC-E7523034F3CB}"/>
              </a:ext>
            </a:extLst>
          </p:cNvPr>
          <p:cNvSpPr/>
          <p:nvPr/>
        </p:nvSpPr>
        <p:spPr>
          <a:xfrm rot="1904100">
            <a:off x="6545260" y="3606649"/>
            <a:ext cx="747072" cy="370045"/>
          </a:xfrm>
          <a:prstGeom prst="rightArrow">
            <a:avLst>
              <a:gd name="adj1" fmla="val 36272"/>
              <a:gd name="adj2" fmla="val 7288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99" name="对象 198">
            <a:extLst>
              <a:ext uri="{FF2B5EF4-FFF2-40B4-BE49-F238E27FC236}">
                <a16:creationId xmlns:a16="http://schemas.microsoft.com/office/drawing/2014/main" id="{0927B541-8BA8-41BE-9B18-8DBEF6A04F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9510566"/>
              </p:ext>
            </p:extLst>
          </p:nvPr>
        </p:nvGraphicFramePr>
        <p:xfrm>
          <a:off x="10588530" y="1405314"/>
          <a:ext cx="900000" cy="6756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" name="Acrobat Document" r:id="rId10" imgW="2190612" imgH="1644559" progId="Acrobat.Document.DC">
                  <p:embed/>
                </p:oleObj>
              </mc:Choice>
              <mc:Fallback>
                <p:oleObj name="Acrobat Document" r:id="rId10" imgW="2190612" imgH="1644559" progId="Acrobat.Document.DC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F2DEBB00-4621-4749-889E-3E65F17C2F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588530" y="1405314"/>
                        <a:ext cx="900000" cy="6756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0" name="矩形: 圆角 199">
            <a:extLst>
              <a:ext uri="{FF2B5EF4-FFF2-40B4-BE49-F238E27FC236}">
                <a16:creationId xmlns:a16="http://schemas.microsoft.com/office/drawing/2014/main" id="{A5B8C4A3-6E87-4965-A207-B674FE16AE43}"/>
              </a:ext>
            </a:extLst>
          </p:cNvPr>
          <p:cNvSpPr/>
          <p:nvPr/>
        </p:nvSpPr>
        <p:spPr>
          <a:xfrm>
            <a:off x="7371314" y="1366938"/>
            <a:ext cx="3034121" cy="787475"/>
          </a:xfrm>
          <a:prstGeom prst="roundRect">
            <a:avLst>
              <a:gd name="adj" fmla="val 7758"/>
            </a:avLst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1" name="直接箭头连接符 200">
            <a:extLst>
              <a:ext uri="{FF2B5EF4-FFF2-40B4-BE49-F238E27FC236}">
                <a16:creationId xmlns:a16="http://schemas.microsoft.com/office/drawing/2014/main" id="{4B72D429-B758-44B6-A0B3-76C2C4E4737F}"/>
              </a:ext>
            </a:extLst>
          </p:cNvPr>
          <p:cNvCxnSpPr/>
          <p:nvPr/>
        </p:nvCxnSpPr>
        <p:spPr>
          <a:xfrm>
            <a:off x="10499389" y="2103141"/>
            <a:ext cx="108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箭头连接符 201">
            <a:extLst>
              <a:ext uri="{FF2B5EF4-FFF2-40B4-BE49-F238E27FC236}">
                <a16:creationId xmlns:a16="http://schemas.microsoft.com/office/drawing/2014/main" id="{A0CE10AA-B4D1-4FD8-8A07-49950571D6A4}"/>
              </a:ext>
            </a:extLst>
          </p:cNvPr>
          <p:cNvCxnSpPr>
            <a:cxnSpLocks/>
          </p:cNvCxnSpPr>
          <p:nvPr/>
        </p:nvCxnSpPr>
        <p:spPr>
          <a:xfrm rot="-5400000">
            <a:off x="10139389" y="1743141"/>
            <a:ext cx="720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3" name="图片 202">
            <a:extLst>
              <a:ext uri="{FF2B5EF4-FFF2-40B4-BE49-F238E27FC236}">
                <a16:creationId xmlns:a16="http://schemas.microsoft.com/office/drawing/2014/main" id="{2BCFF3B3-B73F-4507-8DE9-2EB15244451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650" y="1404811"/>
            <a:ext cx="720000" cy="720000"/>
          </a:xfrm>
          <a:prstGeom prst="rect">
            <a:avLst/>
          </a:prstGeom>
        </p:spPr>
      </p:pic>
      <p:pic>
        <p:nvPicPr>
          <p:cNvPr id="204" name="图片 203">
            <a:extLst>
              <a:ext uri="{FF2B5EF4-FFF2-40B4-BE49-F238E27FC236}">
                <a16:creationId xmlns:a16="http://schemas.microsoft.com/office/drawing/2014/main" id="{5EA8CFD3-412A-42EF-9628-6425D9162F5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475" y="1404811"/>
            <a:ext cx="720000" cy="720000"/>
          </a:xfrm>
          <a:prstGeom prst="rect">
            <a:avLst/>
          </a:prstGeom>
        </p:spPr>
      </p:pic>
      <p:pic>
        <p:nvPicPr>
          <p:cNvPr id="205" name="图片 204">
            <a:extLst>
              <a:ext uri="{FF2B5EF4-FFF2-40B4-BE49-F238E27FC236}">
                <a16:creationId xmlns:a16="http://schemas.microsoft.com/office/drawing/2014/main" id="{BC46DF01-F2E6-4B90-BD09-C56D424F1B8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8300" y="1404811"/>
            <a:ext cx="720000" cy="720000"/>
          </a:xfrm>
          <a:prstGeom prst="rect">
            <a:avLst/>
          </a:prstGeom>
        </p:spPr>
      </p:pic>
      <p:pic>
        <p:nvPicPr>
          <p:cNvPr id="206" name="图片 205">
            <a:extLst>
              <a:ext uri="{FF2B5EF4-FFF2-40B4-BE49-F238E27FC236}">
                <a16:creationId xmlns:a16="http://schemas.microsoft.com/office/drawing/2014/main" id="{508CA68C-D486-4E0B-ACC6-D46E153CE9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9125" y="1404811"/>
            <a:ext cx="720000" cy="720000"/>
          </a:xfrm>
          <a:prstGeom prst="rect">
            <a:avLst/>
          </a:prstGeom>
        </p:spPr>
      </p:pic>
      <p:sp>
        <p:nvSpPr>
          <p:cNvPr id="207" name="箭头: 右 206">
            <a:extLst>
              <a:ext uri="{FF2B5EF4-FFF2-40B4-BE49-F238E27FC236}">
                <a16:creationId xmlns:a16="http://schemas.microsoft.com/office/drawing/2014/main" id="{8E3A1188-B7B2-4C4A-A809-40F98F333A4B}"/>
              </a:ext>
            </a:extLst>
          </p:cNvPr>
          <p:cNvSpPr/>
          <p:nvPr/>
        </p:nvSpPr>
        <p:spPr>
          <a:xfrm rot="3352506">
            <a:off x="6480747" y="4301562"/>
            <a:ext cx="747072" cy="370045"/>
          </a:xfrm>
          <a:prstGeom prst="rightArrow">
            <a:avLst>
              <a:gd name="adj1" fmla="val 36272"/>
              <a:gd name="adj2" fmla="val 7288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文本框 207">
            <a:extLst>
              <a:ext uri="{FF2B5EF4-FFF2-40B4-BE49-F238E27FC236}">
                <a16:creationId xmlns:a16="http://schemas.microsoft.com/office/drawing/2014/main" id="{4F8F7661-6999-43E2-8143-79FDD597D28F}"/>
              </a:ext>
            </a:extLst>
          </p:cNvPr>
          <p:cNvSpPr txBox="1"/>
          <p:nvPr/>
        </p:nvSpPr>
        <p:spPr>
          <a:xfrm>
            <a:off x="11459887" y="1489771"/>
            <a:ext cx="867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✔</a:t>
            </a:r>
          </a:p>
        </p:txBody>
      </p:sp>
      <p:sp>
        <p:nvSpPr>
          <p:cNvPr id="209" name="矩形 208">
            <a:extLst>
              <a:ext uri="{FF2B5EF4-FFF2-40B4-BE49-F238E27FC236}">
                <a16:creationId xmlns:a16="http://schemas.microsoft.com/office/drawing/2014/main" id="{2C674629-F9BC-4C1D-8CDB-7627AF74A7FE}"/>
              </a:ext>
            </a:extLst>
          </p:cNvPr>
          <p:cNvSpPr/>
          <p:nvPr/>
        </p:nvSpPr>
        <p:spPr>
          <a:xfrm>
            <a:off x="11629295" y="2642549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？</a:t>
            </a:r>
          </a:p>
        </p:txBody>
      </p:sp>
      <p:sp>
        <p:nvSpPr>
          <p:cNvPr id="210" name="矩形 209">
            <a:extLst>
              <a:ext uri="{FF2B5EF4-FFF2-40B4-BE49-F238E27FC236}">
                <a16:creationId xmlns:a16="http://schemas.microsoft.com/office/drawing/2014/main" id="{F62F5A37-ED8A-4A69-9E72-C7326E865FA5}"/>
              </a:ext>
            </a:extLst>
          </p:cNvPr>
          <p:cNvSpPr/>
          <p:nvPr/>
        </p:nvSpPr>
        <p:spPr>
          <a:xfrm>
            <a:off x="11621723" y="3801429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？</a:t>
            </a:r>
          </a:p>
        </p:txBody>
      </p:sp>
      <p:sp>
        <p:nvSpPr>
          <p:cNvPr id="211" name="矩形 210">
            <a:extLst>
              <a:ext uri="{FF2B5EF4-FFF2-40B4-BE49-F238E27FC236}">
                <a16:creationId xmlns:a16="http://schemas.microsoft.com/office/drawing/2014/main" id="{6F585CDB-F0E0-408D-B1B3-65FBA8B151F3}"/>
              </a:ext>
            </a:extLst>
          </p:cNvPr>
          <p:cNvSpPr/>
          <p:nvPr/>
        </p:nvSpPr>
        <p:spPr>
          <a:xfrm>
            <a:off x="11647122" y="4964288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？</a:t>
            </a:r>
          </a:p>
        </p:txBody>
      </p:sp>
      <p:sp>
        <p:nvSpPr>
          <p:cNvPr id="212" name="文本框 211">
            <a:extLst>
              <a:ext uri="{FF2B5EF4-FFF2-40B4-BE49-F238E27FC236}">
                <a16:creationId xmlns:a16="http://schemas.microsoft.com/office/drawing/2014/main" id="{DB03E175-9751-4B8F-8492-7E021238FE82}"/>
              </a:ext>
            </a:extLst>
          </p:cNvPr>
          <p:cNvSpPr txBox="1"/>
          <p:nvPr/>
        </p:nvSpPr>
        <p:spPr>
          <a:xfrm>
            <a:off x="4493755" y="3942436"/>
            <a:ext cx="2263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Deep Models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873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Domain Generalization (DG): Learning Invariant Knowledge from Multiple Source Domains to Unknown Target Domains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流程图: 磁盘 106">
            <a:extLst>
              <a:ext uri="{FF2B5EF4-FFF2-40B4-BE49-F238E27FC236}">
                <a16:creationId xmlns:a16="http://schemas.microsoft.com/office/drawing/2014/main" id="{6BAC9989-DD02-4D09-A8A2-9554311D52EF}"/>
              </a:ext>
            </a:extLst>
          </p:cNvPr>
          <p:cNvSpPr/>
          <p:nvPr/>
        </p:nvSpPr>
        <p:spPr>
          <a:xfrm>
            <a:off x="3450772" y="3775335"/>
            <a:ext cx="1254266" cy="898216"/>
          </a:xfrm>
          <a:prstGeom prst="flowChartMagneticDisk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Model</a:t>
            </a:r>
            <a:endParaRPr lang="zh-CN" altLang="en-US" b="1" dirty="0"/>
          </a:p>
        </p:txBody>
      </p:sp>
      <p:sp>
        <p:nvSpPr>
          <p:cNvPr id="108" name="圆角矩形 4">
            <a:extLst>
              <a:ext uri="{FF2B5EF4-FFF2-40B4-BE49-F238E27FC236}">
                <a16:creationId xmlns:a16="http://schemas.microsoft.com/office/drawing/2014/main" id="{8027AB5B-A90A-462A-8C56-7BD1B2A4235E}"/>
              </a:ext>
            </a:extLst>
          </p:cNvPr>
          <p:cNvSpPr/>
          <p:nvPr/>
        </p:nvSpPr>
        <p:spPr>
          <a:xfrm>
            <a:off x="919339" y="2767838"/>
            <a:ext cx="1836892" cy="48552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Domain a</a:t>
            </a:r>
            <a:endParaRPr lang="zh-CN" altLang="en-US" b="1" dirty="0"/>
          </a:p>
        </p:txBody>
      </p:sp>
      <p:sp>
        <p:nvSpPr>
          <p:cNvPr id="109" name="圆角矩形 16">
            <a:extLst>
              <a:ext uri="{FF2B5EF4-FFF2-40B4-BE49-F238E27FC236}">
                <a16:creationId xmlns:a16="http://schemas.microsoft.com/office/drawing/2014/main" id="{0660ECBD-CBF8-495E-9B77-CDBBAE22E674}"/>
              </a:ext>
            </a:extLst>
          </p:cNvPr>
          <p:cNvSpPr/>
          <p:nvPr/>
        </p:nvSpPr>
        <p:spPr>
          <a:xfrm>
            <a:off x="5491810" y="2776728"/>
            <a:ext cx="1836892" cy="48552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Domain a</a:t>
            </a:r>
            <a:endParaRPr lang="zh-CN" altLang="en-US" b="1" dirty="0"/>
          </a:p>
        </p:txBody>
      </p:sp>
      <p:sp>
        <p:nvSpPr>
          <p:cNvPr id="110" name="圆角矩形 17">
            <a:extLst>
              <a:ext uri="{FF2B5EF4-FFF2-40B4-BE49-F238E27FC236}">
                <a16:creationId xmlns:a16="http://schemas.microsoft.com/office/drawing/2014/main" id="{6625D8D2-E467-4D68-9544-8B827281D6D7}"/>
              </a:ext>
            </a:extLst>
          </p:cNvPr>
          <p:cNvSpPr/>
          <p:nvPr/>
        </p:nvSpPr>
        <p:spPr>
          <a:xfrm>
            <a:off x="5491810" y="3489333"/>
            <a:ext cx="1836892" cy="48552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Domain</a:t>
            </a:r>
            <a:r>
              <a:rPr lang="zh-CN" altLang="en-US" b="1" dirty="0"/>
              <a:t> </a:t>
            </a:r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111" name="圆角矩形 18">
            <a:extLst>
              <a:ext uri="{FF2B5EF4-FFF2-40B4-BE49-F238E27FC236}">
                <a16:creationId xmlns:a16="http://schemas.microsoft.com/office/drawing/2014/main" id="{38D5B625-3DE8-48EB-BBDF-21A6AE50E823}"/>
              </a:ext>
            </a:extLst>
          </p:cNvPr>
          <p:cNvSpPr/>
          <p:nvPr/>
        </p:nvSpPr>
        <p:spPr>
          <a:xfrm>
            <a:off x="5491810" y="4159623"/>
            <a:ext cx="1836892" cy="48552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Domain e</a:t>
            </a:r>
            <a:endParaRPr lang="zh-CN" altLang="en-US" b="1" dirty="0"/>
          </a:p>
        </p:txBody>
      </p:sp>
      <p:sp>
        <p:nvSpPr>
          <p:cNvPr id="112" name="圆角矩形 19">
            <a:extLst>
              <a:ext uri="{FF2B5EF4-FFF2-40B4-BE49-F238E27FC236}">
                <a16:creationId xmlns:a16="http://schemas.microsoft.com/office/drawing/2014/main" id="{EDA2170C-2F08-4E08-9F79-B2A41ECB1EAB}"/>
              </a:ext>
            </a:extLst>
          </p:cNvPr>
          <p:cNvSpPr/>
          <p:nvPr/>
        </p:nvSpPr>
        <p:spPr>
          <a:xfrm>
            <a:off x="5491810" y="5117939"/>
            <a:ext cx="1836892" cy="48552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Domain P</a:t>
            </a:r>
            <a:endParaRPr lang="zh-CN" altLang="en-US" b="1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211F6BBD-BD75-40A7-9270-04D285AC2C6C}"/>
              </a:ext>
            </a:extLst>
          </p:cNvPr>
          <p:cNvSpPr txBox="1"/>
          <p:nvPr/>
        </p:nvSpPr>
        <p:spPr>
          <a:xfrm>
            <a:off x="6283163" y="4707135"/>
            <a:ext cx="492443" cy="34881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en-US" altLang="zh-CN" sz="2000" b="1" dirty="0"/>
              <a:t>…</a:t>
            </a:r>
            <a:endParaRPr lang="zh-CN" altLang="en-US" sz="2000" b="1" dirty="0"/>
          </a:p>
        </p:txBody>
      </p:sp>
      <p:cxnSp>
        <p:nvCxnSpPr>
          <p:cNvPr id="114" name="直接箭头连接符 113">
            <a:extLst>
              <a:ext uri="{FF2B5EF4-FFF2-40B4-BE49-F238E27FC236}">
                <a16:creationId xmlns:a16="http://schemas.microsoft.com/office/drawing/2014/main" id="{7DBD84B6-F38D-48F1-9E78-B76C389140A8}"/>
              </a:ext>
            </a:extLst>
          </p:cNvPr>
          <p:cNvCxnSpPr>
            <a:stCxn id="108" idx="3"/>
            <a:endCxn id="107" idx="2"/>
          </p:cNvCxnSpPr>
          <p:nvPr/>
        </p:nvCxnSpPr>
        <p:spPr>
          <a:xfrm>
            <a:off x="2756231" y="3010599"/>
            <a:ext cx="694541" cy="121384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CA727D6C-7694-495F-BCE7-773BECF28DE6}"/>
              </a:ext>
            </a:extLst>
          </p:cNvPr>
          <p:cNvCxnSpPr>
            <a:stCxn id="107" idx="4"/>
            <a:endCxn id="109" idx="1"/>
          </p:cNvCxnSpPr>
          <p:nvPr/>
        </p:nvCxnSpPr>
        <p:spPr>
          <a:xfrm flipV="1">
            <a:off x="4705038" y="3019489"/>
            <a:ext cx="786772" cy="12049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箭头连接符 115">
            <a:extLst>
              <a:ext uri="{FF2B5EF4-FFF2-40B4-BE49-F238E27FC236}">
                <a16:creationId xmlns:a16="http://schemas.microsoft.com/office/drawing/2014/main" id="{B0564861-E08E-40E0-ADB1-9D177F60BC26}"/>
              </a:ext>
            </a:extLst>
          </p:cNvPr>
          <p:cNvCxnSpPr>
            <a:stCxn id="107" idx="4"/>
            <a:endCxn id="110" idx="1"/>
          </p:cNvCxnSpPr>
          <p:nvPr/>
        </p:nvCxnSpPr>
        <p:spPr>
          <a:xfrm flipV="1">
            <a:off x="4705038" y="3732094"/>
            <a:ext cx="786772" cy="49234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>
            <a:extLst>
              <a:ext uri="{FF2B5EF4-FFF2-40B4-BE49-F238E27FC236}">
                <a16:creationId xmlns:a16="http://schemas.microsoft.com/office/drawing/2014/main" id="{4D28462D-E2DD-49DE-82E7-E40C062F2CF8}"/>
              </a:ext>
            </a:extLst>
          </p:cNvPr>
          <p:cNvCxnSpPr>
            <a:stCxn id="107" idx="4"/>
            <a:endCxn id="111" idx="1"/>
          </p:cNvCxnSpPr>
          <p:nvPr/>
        </p:nvCxnSpPr>
        <p:spPr>
          <a:xfrm>
            <a:off x="4705038" y="4224443"/>
            <a:ext cx="786772" cy="17794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>
            <a:extLst>
              <a:ext uri="{FF2B5EF4-FFF2-40B4-BE49-F238E27FC236}">
                <a16:creationId xmlns:a16="http://schemas.microsoft.com/office/drawing/2014/main" id="{07F57133-7EDA-4637-AEFA-8C2E5AD40CC9}"/>
              </a:ext>
            </a:extLst>
          </p:cNvPr>
          <p:cNvCxnSpPr>
            <a:stCxn id="107" idx="4"/>
            <a:endCxn id="112" idx="1"/>
          </p:cNvCxnSpPr>
          <p:nvPr/>
        </p:nvCxnSpPr>
        <p:spPr>
          <a:xfrm>
            <a:off x="4705038" y="4224443"/>
            <a:ext cx="786772" cy="113625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文本框 118">
            <a:extLst>
              <a:ext uri="{FF2B5EF4-FFF2-40B4-BE49-F238E27FC236}">
                <a16:creationId xmlns:a16="http://schemas.microsoft.com/office/drawing/2014/main" id="{3B0D2F13-EA59-4EAD-8746-2CA1BA2650F2}"/>
              </a:ext>
            </a:extLst>
          </p:cNvPr>
          <p:cNvSpPr txBox="1"/>
          <p:nvPr/>
        </p:nvSpPr>
        <p:spPr>
          <a:xfrm>
            <a:off x="7418300" y="2833662"/>
            <a:ext cx="171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Performance A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3CAFED4E-DC8D-4A03-9390-A0B009946E38}"/>
              </a:ext>
            </a:extLst>
          </p:cNvPr>
          <p:cNvSpPr txBox="1"/>
          <p:nvPr/>
        </p:nvSpPr>
        <p:spPr>
          <a:xfrm>
            <a:off x="8155340" y="4707135"/>
            <a:ext cx="492443" cy="34881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en-US" altLang="zh-CN" sz="2000" b="1" dirty="0"/>
              <a:t>…</a:t>
            </a:r>
            <a:endParaRPr lang="zh-CN" altLang="en-US" sz="2000" b="1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3603F599-8349-4D72-B222-FC41162E52F1}"/>
              </a:ext>
            </a:extLst>
          </p:cNvPr>
          <p:cNvSpPr/>
          <p:nvPr/>
        </p:nvSpPr>
        <p:spPr>
          <a:xfrm>
            <a:off x="5375684" y="2686555"/>
            <a:ext cx="3778645" cy="663547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7ACA483E-65FE-4F09-B76E-5DDF038A87F5}"/>
              </a:ext>
            </a:extLst>
          </p:cNvPr>
          <p:cNvSpPr txBox="1"/>
          <p:nvPr/>
        </p:nvSpPr>
        <p:spPr>
          <a:xfrm>
            <a:off x="9563572" y="2802884"/>
            <a:ext cx="723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I.I.D.</a:t>
            </a:r>
            <a:endParaRPr lang="zh-CN" altLang="en-US" sz="2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69BF00DA-93D6-4DD3-98B7-DC017B36C6BE}"/>
              </a:ext>
            </a:extLst>
          </p:cNvPr>
          <p:cNvSpPr/>
          <p:nvPr/>
        </p:nvSpPr>
        <p:spPr>
          <a:xfrm>
            <a:off x="5390827" y="5076106"/>
            <a:ext cx="3778645" cy="663547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右大括号 126">
            <a:extLst>
              <a:ext uri="{FF2B5EF4-FFF2-40B4-BE49-F238E27FC236}">
                <a16:creationId xmlns:a16="http://schemas.microsoft.com/office/drawing/2014/main" id="{B32AC170-3C3F-4348-9315-C66C513CAA84}"/>
              </a:ext>
            </a:extLst>
          </p:cNvPr>
          <p:cNvSpPr/>
          <p:nvPr/>
        </p:nvSpPr>
        <p:spPr>
          <a:xfrm>
            <a:off x="9154329" y="3018328"/>
            <a:ext cx="356386" cy="2385078"/>
          </a:xfrm>
          <a:prstGeom prst="rightBrac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EC4632D5-A9D8-4272-BCC4-FEDE88723394}"/>
              </a:ext>
            </a:extLst>
          </p:cNvPr>
          <p:cNvSpPr txBox="1"/>
          <p:nvPr/>
        </p:nvSpPr>
        <p:spPr>
          <a:xfrm>
            <a:off x="9526171" y="4002273"/>
            <a:ext cx="2637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Stable Generalization</a:t>
            </a:r>
            <a:endParaRPr lang="zh-CN" altLang="en-US" sz="2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TextBox 9">
            <a:extLst>
              <a:ext uri="{FF2B5EF4-FFF2-40B4-BE49-F238E27FC236}">
                <a16:creationId xmlns:a16="http://schemas.microsoft.com/office/drawing/2014/main" id="{1BCC5D92-22CF-48A0-82BD-3DE7BD51E682}"/>
              </a:ext>
            </a:extLst>
          </p:cNvPr>
          <p:cNvSpPr txBox="1"/>
          <p:nvPr/>
        </p:nvSpPr>
        <p:spPr>
          <a:xfrm>
            <a:off x="650271" y="2161951"/>
            <a:ext cx="2462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Source Domains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TextBox 31">
            <a:extLst>
              <a:ext uri="{FF2B5EF4-FFF2-40B4-BE49-F238E27FC236}">
                <a16:creationId xmlns:a16="http://schemas.microsoft.com/office/drawing/2014/main" id="{0610FE1D-48C4-40ED-B810-BF2C1AB2A18D}"/>
              </a:ext>
            </a:extLst>
          </p:cNvPr>
          <p:cNvSpPr txBox="1"/>
          <p:nvPr/>
        </p:nvSpPr>
        <p:spPr>
          <a:xfrm>
            <a:off x="6033381" y="2130295"/>
            <a:ext cx="2341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Target Domains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圆角矩形 4">
            <a:extLst>
              <a:ext uri="{FF2B5EF4-FFF2-40B4-BE49-F238E27FC236}">
                <a16:creationId xmlns:a16="http://schemas.microsoft.com/office/drawing/2014/main" id="{FA0C43B3-55C1-4901-9228-FFFD966520A7}"/>
              </a:ext>
            </a:extLst>
          </p:cNvPr>
          <p:cNvSpPr/>
          <p:nvPr/>
        </p:nvSpPr>
        <p:spPr>
          <a:xfrm>
            <a:off x="919339" y="3485641"/>
            <a:ext cx="1836892" cy="48552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Domain b</a:t>
            </a:r>
            <a:endParaRPr lang="zh-CN" altLang="en-US" b="1" dirty="0"/>
          </a:p>
        </p:txBody>
      </p:sp>
      <p:sp>
        <p:nvSpPr>
          <p:cNvPr id="132" name="圆角矩形 4">
            <a:extLst>
              <a:ext uri="{FF2B5EF4-FFF2-40B4-BE49-F238E27FC236}">
                <a16:creationId xmlns:a16="http://schemas.microsoft.com/office/drawing/2014/main" id="{7F6951AE-D02B-472D-AAC6-76B53D31BB95}"/>
              </a:ext>
            </a:extLst>
          </p:cNvPr>
          <p:cNvSpPr/>
          <p:nvPr/>
        </p:nvSpPr>
        <p:spPr>
          <a:xfrm>
            <a:off x="919339" y="4156655"/>
            <a:ext cx="1836892" cy="48552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Domain c</a:t>
            </a:r>
            <a:endParaRPr lang="zh-CN" altLang="en-US" b="1" dirty="0"/>
          </a:p>
        </p:txBody>
      </p:sp>
      <p:cxnSp>
        <p:nvCxnSpPr>
          <p:cNvPr id="133" name="直接箭头连接符 132">
            <a:extLst>
              <a:ext uri="{FF2B5EF4-FFF2-40B4-BE49-F238E27FC236}">
                <a16:creationId xmlns:a16="http://schemas.microsoft.com/office/drawing/2014/main" id="{A7F889E3-C52C-4AE3-98E0-1F1781C3AB3A}"/>
              </a:ext>
            </a:extLst>
          </p:cNvPr>
          <p:cNvCxnSpPr>
            <a:cxnSpLocks/>
            <a:stCxn id="131" idx="3"/>
            <a:endCxn id="107" idx="2"/>
          </p:cNvCxnSpPr>
          <p:nvPr/>
        </p:nvCxnSpPr>
        <p:spPr>
          <a:xfrm>
            <a:off x="2756231" y="3728402"/>
            <a:ext cx="694541" cy="49604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EBE1A3B4-7ED2-42A0-B40B-8F4E58EF2A58}"/>
              </a:ext>
            </a:extLst>
          </p:cNvPr>
          <p:cNvCxnSpPr>
            <a:cxnSpLocks/>
            <a:stCxn id="132" idx="3"/>
            <a:endCxn id="107" idx="2"/>
          </p:cNvCxnSpPr>
          <p:nvPr/>
        </p:nvCxnSpPr>
        <p:spPr>
          <a:xfrm flipV="1">
            <a:off x="2756231" y="4224443"/>
            <a:ext cx="694541" cy="17497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圆角矩形 19">
            <a:extLst>
              <a:ext uri="{FF2B5EF4-FFF2-40B4-BE49-F238E27FC236}">
                <a16:creationId xmlns:a16="http://schemas.microsoft.com/office/drawing/2014/main" id="{0C0DD62C-C7B4-4BD8-801C-111AC5AC319D}"/>
              </a:ext>
            </a:extLst>
          </p:cNvPr>
          <p:cNvSpPr/>
          <p:nvPr/>
        </p:nvSpPr>
        <p:spPr>
          <a:xfrm>
            <a:off x="919339" y="5117939"/>
            <a:ext cx="1836892" cy="485522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Domain Q</a:t>
            </a:r>
            <a:endParaRPr lang="zh-CN" altLang="en-US" b="1" dirty="0"/>
          </a:p>
        </p:txBody>
      </p:sp>
      <p:sp>
        <p:nvSpPr>
          <p:cNvPr id="136" name="文本框 135">
            <a:extLst>
              <a:ext uri="{FF2B5EF4-FFF2-40B4-BE49-F238E27FC236}">
                <a16:creationId xmlns:a16="http://schemas.microsoft.com/office/drawing/2014/main" id="{BA35B9C4-0945-462C-BCAA-ECAC6A4C7BFE}"/>
              </a:ext>
            </a:extLst>
          </p:cNvPr>
          <p:cNvSpPr txBox="1"/>
          <p:nvPr/>
        </p:nvSpPr>
        <p:spPr>
          <a:xfrm>
            <a:off x="1710692" y="4707135"/>
            <a:ext cx="492443" cy="34881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en-US" altLang="zh-CN" sz="2000" b="1" dirty="0"/>
              <a:t>…</a:t>
            </a:r>
            <a:endParaRPr lang="zh-CN" altLang="en-US" sz="2000" b="1" dirty="0"/>
          </a:p>
        </p:txBody>
      </p:sp>
      <p:cxnSp>
        <p:nvCxnSpPr>
          <p:cNvPr id="137" name="直接箭头连接符 136">
            <a:extLst>
              <a:ext uri="{FF2B5EF4-FFF2-40B4-BE49-F238E27FC236}">
                <a16:creationId xmlns:a16="http://schemas.microsoft.com/office/drawing/2014/main" id="{24E376C7-ECA8-4E7F-A585-3F67F3FFDC85}"/>
              </a:ext>
            </a:extLst>
          </p:cNvPr>
          <p:cNvCxnSpPr>
            <a:cxnSpLocks/>
            <a:stCxn id="135" idx="3"/>
            <a:endCxn id="107" idx="2"/>
          </p:cNvCxnSpPr>
          <p:nvPr/>
        </p:nvCxnSpPr>
        <p:spPr>
          <a:xfrm flipV="1">
            <a:off x="2756231" y="4224443"/>
            <a:ext cx="694541" cy="113625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文本框 229">
            <a:extLst>
              <a:ext uri="{FF2B5EF4-FFF2-40B4-BE49-F238E27FC236}">
                <a16:creationId xmlns:a16="http://schemas.microsoft.com/office/drawing/2014/main" id="{1CF17160-64DF-4FC5-8402-AE9C4B0957A0}"/>
              </a:ext>
            </a:extLst>
          </p:cNvPr>
          <p:cNvSpPr txBox="1"/>
          <p:nvPr/>
        </p:nvSpPr>
        <p:spPr>
          <a:xfrm>
            <a:off x="7428084" y="3554934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Performance D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1" name="文本框 230">
            <a:extLst>
              <a:ext uri="{FF2B5EF4-FFF2-40B4-BE49-F238E27FC236}">
                <a16:creationId xmlns:a16="http://schemas.microsoft.com/office/drawing/2014/main" id="{27AC6566-901A-433D-B3E0-D2D39F5F90B8}"/>
              </a:ext>
            </a:extLst>
          </p:cNvPr>
          <p:cNvSpPr txBox="1"/>
          <p:nvPr/>
        </p:nvSpPr>
        <p:spPr>
          <a:xfrm>
            <a:off x="7426764" y="4214750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Performance E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2" name="文本框 231">
            <a:extLst>
              <a:ext uri="{FF2B5EF4-FFF2-40B4-BE49-F238E27FC236}">
                <a16:creationId xmlns:a16="http://schemas.microsoft.com/office/drawing/2014/main" id="{06CBB2AC-5F2C-4640-9B26-373FFDF98322}"/>
              </a:ext>
            </a:extLst>
          </p:cNvPr>
          <p:cNvSpPr txBox="1"/>
          <p:nvPr/>
        </p:nvSpPr>
        <p:spPr>
          <a:xfrm>
            <a:off x="7422017" y="5179794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Performance N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7514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5" grpId="0"/>
      <p:bldP spid="126" grpId="0" animBg="1"/>
      <p:bldP spid="127" grpId="0" animBg="1"/>
      <p:bldP spid="1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Setup of Domain Generalization (DG)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9" name="TextBox 9">
                <a:extLst>
                  <a:ext uri="{FF2B5EF4-FFF2-40B4-BE49-F238E27FC236}">
                    <a16:creationId xmlns:a16="http://schemas.microsoft.com/office/drawing/2014/main" id="{1BCC5D92-22CF-48A0-82BD-3DE7BD51E682}"/>
                  </a:ext>
                </a:extLst>
              </p:cNvPr>
              <p:cNvSpPr txBox="1"/>
              <p:nvPr/>
            </p:nvSpPr>
            <p:spPr>
              <a:xfrm>
                <a:off x="295982" y="1198405"/>
                <a:ext cx="11503165" cy="48259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𝑄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source datasets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,…,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𝑄</m:t>
                        </m:r>
                      </m:sup>
                    </m:sSup>
                  </m:oMath>
                </a14:m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An unseen target dataset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𝑄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+1</m:t>
                        </m:r>
                      </m:sup>
                    </m:sSup>
                  </m:oMath>
                </a14:m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𝑁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</m:sup>
                    </m:sSup>
                  </m:oMath>
                </a14:m>
                <a:r>
                  <a:rPr lang="en-US" sz="2400" b="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4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points are sampled for each dataset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</m:sup>
                    </m:sSup>
                  </m:oMath>
                </a14:m>
                <a:r>
                  <a:rPr lang="en-US" sz="24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, i.e.,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bSup>
                      <m:sSub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400" b="1" i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𝑛</m:t>
                                </m:r>
                              </m:sub>
                              <m:sup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𝑞</m:t>
                                </m:r>
                              </m:sup>
                            </m:sSub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en-US" altLang="zh-CN" sz="24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𝑛</m:t>
                                </m:r>
                              </m:sub>
                              <m:sup>
                                <m:r>
                                  <a:rPr lang="en-US" altLang="zh-CN" sz="24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𝑞</m:t>
                                </m:r>
                              </m:sup>
                            </m:sSubSup>
                          </m:e>
                        </m:d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=1</m:t>
                        </m:r>
                      </m:sub>
                      <m:sup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𝑞</m:t>
                            </m:r>
                          </m:sup>
                        </m:sSup>
                      </m:sup>
                    </m:sSubSup>
                  </m:oMath>
                </a14:m>
                <a:r>
                  <a:rPr lang="en-US" sz="24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𝑞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=1,…,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𝑄</m:t>
                    </m:r>
                  </m:oMath>
                </a14:m>
                <a:endParaRPr lang="en-US" sz="2400" b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24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Each dataset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</m:sup>
                    </m:sSup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sampled from distribution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𝑃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</m:sup>
                    </m:sSup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𝑞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=1,…,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𝑄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+1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𝑃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𝑞</m:t>
                        </m:r>
                      </m:sup>
                    </m:sSup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𝑃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en-US" sz="24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𝑝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≠</m:t>
                    </m:r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𝑞</m:t>
                    </m:r>
                  </m:oMath>
                </a14:m>
                <a:endPara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DG: Leverage the source datasets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 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,…,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𝑄</m:t>
                        </m:r>
                      </m:sup>
                    </m:sSup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train a model and make it perform well 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𝒟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𝑄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+1</m:t>
                        </m:r>
                      </m:sup>
                    </m:sSup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</p:txBody>
          </p:sp>
        </mc:Choice>
        <mc:Fallback>
          <p:sp>
            <p:nvSpPr>
              <p:cNvPr id="129" name="TextBox 9">
                <a:extLst>
                  <a:ext uri="{FF2B5EF4-FFF2-40B4-BE49-F238E27FC236}">
                    <a16:creationId xmlns:a16="http://schemas.microsoft.com/office/drawing/2014/main" id="{1BCC5D92-22CF-48A0-82BD-3DE7BD51E6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982" y="1198405"/>
                <a:ext cx="11503165" cy="4825937"/>
              </a:xfrm>
              <a:prstGeom prst="rect">
                <a:avLst/>
              </a:prstGeom>
              <a:blipFill>
                <a:blip r:embed="rId3"/>
                <a:stretch>
                  <a:fillRect l="-742" b="-21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6319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6" y="613630"/>
            <a:ext cx="10812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Representative Works for DG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TextBox 9">
            <a:extLst>
              <a:ext uri="{FF2B5EF4-FFF2-40B4-BE49-F238E27FC236}">
                <a16:creationId xmlns:a16="http://schemas.microsoft.com/office/drawing/2014/main" id="{1BCC5D92-22CF-48A0-82BD-3DE7BD51E682}"/>
              </a:ext>
            </a:extLst>
          </p:cNvPr>
          <p:cNvSpPr txBox="1"/>
          <p:nvPr/>
        </p:nvSpPr>
        <p:spPr>
          <a:xfrm>
            <a:off x="715925" y="1198405"/>
            <a:ext cx="10812289" cy="7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Domain invariant representation learning. 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[2]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270843A-B0BF-42C0-BB14-44F54716C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069" y="2016353"/>
            <a:ext cx="7200000" cy="356487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16F5635-C9F1-425C-BE3B-EBC5D40F960D}"/>
              </a:ext>
            </a:extLst>
          </p:cNvPr>
          <p:cNvSpPr txBox="1"/>
          <p:nvPr/>
        </p:nvSpPr>
        <p:spPr>
          <a:xfrm>
            <a:off x="0" y="5969033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[2] Li H, Pan S J, Wang S, et al. Domain generalization with adversarial feature learning[C]//Proceedings of the IEEE Conference on Computer Vision and Pattern Recognition. 2018: 5400-5409.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B4655AE-9F28-4723-87DF-81EF19AAD624}"/>
              </a:ext>
            </a:extLst>
          </p:cNvPr>
          <p:cNvSpPr/>
          <p:nvPr/>
        </p:nvSpPr>
        <p:spPr>
          <a:xfrm>
            <a:off x="7088" y="5833798"/>
            <a:ext cx="12186000" cy="36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1674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6" y="613630"/>
            <a:ext cx="10812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Representative Works for DG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TextBox 9">
            <a:extLst>
              <a:ext uri="{FF2B5EF4-FFF2-40B4-BE49-F238E27FC236}">
                <a16:creationId xmlns:a16="http://schemas.microsoft.com/office/drawing/2014/main" id="{1BCC5D92-22CF-48A0-82BD-3DE7BD51E682}"/>
              </a:ext>
            </a:extLst>
          </p:cNvPr>
          <p:cNvSpPr txBox="1"/>
          <p:nvPr/>
        </p:nvSpPr>
        <p:spPr>
          <a:xfrm>
            <a:off x="715925" y="1198405"/>
            <a:ext cx="10812289" cy="7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Domain augmentation. 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[3]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16F5635-C9F1-425C-BE3B-EBC5D40F960D}"/>
              </a:ext>
            </a:extLst>
          </p:cNvPr>
          <p:cNvSpPr txBox="1"/>
          <p:nvPr/>
        </p:nvSpPr>
        <p:spPr>
          <a:xfrm>
            <a:off x="0" y="5969033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[3] Carlucci F M,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D'Innocente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A, Bucci S, et al. Domain generalization by solving jigsaw puzzles[C]//Proceedings of the IEEE/CVF Conference on Computer Vision and Pattern Recognition. 2019: 2229-2238.</a:t>
            </a:r>
            <a:endParaRPr lang="zh-CN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B4655AE-9F28-4723-87DF-81EF19AAD624}"/>
              </a:ext>
            </a:extLst>
          </p:cNvPr>
          <p:cNvSpPr/>
          <p:nvPr/>
        </p:nvSpPr>
        <p:spPr>
          <a:xfrm>
            <a:off x="7088" y="5833798"/>
            <a:ext cx="12186000" cy="36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F373BE1-2648-4632-B29F-8F2CDBC01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069" y="1977950"/>
            <a:ext cx="9000000" cy="307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620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6" y="613630"/>
            <a:ext cx="10812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Problems of Existing DG Works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9" name="TextBox 9">
                <a:extLst>
                  <a:ext uri="{FF2B5EF4-FFF2-40B4-BE49-F238E27FC236}">
                    <a16:creationId xmlns:a16="http://schemas.microsoft.com/office/drawing/2014/main" id="{1BCC5D92-22CF-48A0-82BD-3DE7BD51E682}"/>
                  </a:ext>
                </a:extLst>
              </p:cNvPr>
              <p:cNvSpPr txBox="1"/>
              <p:nvPr/>
            </p:nvSpPr>
            <p:spPr>
              <a:xfrm>
                <a:off x="715925" y="1198405"/>
                <a:ext cx="10812289" cy="46177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Inefficient model training process. </a:t>
                </a:r>
              </a:p>
              <a:p>
                <a:pPr marL="342900" indent="-34290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Learning domain-invariant marginal distribution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rather than invariant relationship between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</m:oMath>
                </a14:m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 marL="342900" indent="-34290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Not explainable.</a:t>
                </a:r>
              </a:p>
              <a:p>
                <a:pPr>
                  <a:lnSpc>
                    <a:spcPct val="200000"/>
                  </a:lnSpc>
                </a:pPr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 </a:t>
                </a:r>
                <a:r>
                  <a:rPr lang="en-US" sz="3200" dirty="0">
                    <a:latin typeface="Arial" panose="020B0604020202020204" pitchFamily="34" charset="0"/>
                    <a:cs typeface="Arial" panose="020B0604020202020204" pitchFamily="34" charset="0"/>
                    <a:sym typeface="Wingdings" panose="05000000000000000000" pitchFamily="2" charset="2"/>
                  </a:rPr>
                  <a:t>Causality !</a:t>
                </a:r>
                <a:endParaRPr 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29" name="TextBox 9">
                <a:extLst>
                  <a:ext uri="{FF2B5EF4-FFF2-40B4-BE49-F238E27FC236}">
                    <a16:creationId xmlns:a16="http://schemas.microsoft.com/office/drawing/2014/main" id="{1BCC5D92-22CF-48A0-82BD-3DE7BD51E6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5925" y="1198405"/>
                <a:ext cx="10812289" cy="4617739"/>
              </a:xfrm>
              <a:prstGeom prst="rect">
                <a:avLst/>
              </a:prstGeom>
              <a:blipFill>
                <a:blip r:embed="rId3"/>
                <a:stretch>
                  <a:fillRect l="-846" b="-34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7412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F1C89522-89DB-4EC3-9858-E6176FA76FFD}"/>
              </a:ext>
            </a:extLst>
          </p:cNvPr>
          <p:cNvSpPr txBox="1"/>
          <p:nvPr/>
        </p:nvSpPr>
        <p:spPr>
          <a:xfrm>
            <a:off x="715925" y="613630"/>
            <a:ext cx="1114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3E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Generating Process (DGP) Assumption</a:t>
            </a:r>
            <a:endParaRPr lang="zh-CN" altLang="en-US" sz="3200" dirty="0">
              <a:solidFill>
                <a:srgbClr val="003E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AA63A58-AD49-43F3-9F14-F758D1E42CDD}"/>
              </a:ext>
            </a:extLst>
          </p:cNvPr>
          <p:cNvSpPr/>
          <p:nvPr/>
        </p:nvSpPr>
        <p:spPr>
          <a:xfrm>
            <a:off x="712" y="-1589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3955E3-DB63-4432-9F7D-FBD2C7F82E91}"/>
              </a:ext>
            </a:extLst>
          </p:cNvPr>
          <p:cNvSpPr/>
          <p:nvPr/>
        </p:nvSpPr>
        <p:spPr>
          <a:xfrm>
            <a:off x="0" y="6498000"/>
            <a:ext cx="12193200" cy="360000"/>
          </a:xfrm>
          <a:prstGeom prst="rect">
            <a:avLst/>
          </a:prstGeom>
          <a:solidFill>
            <a:srgbClr val="003E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54EF242-9EEF-4568-829E-B335967DDC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000" y="1266141"/>
            <a:ext cx="6480000" cy="281703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/>
              <p:nvPr/>
            </p:nvSpPr>
            <p:spPr>
              <a:xfrm>
                <a:off x="524547" y="4120934"/>
                <a:ext cx="11142905" cy="23201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altLang="zh-CN" sz="24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 &amp;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𝑌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altLang="zh-CN" sz="24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: Data (images) &amp; </a:t>
                </a:r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l</a:t>
                </a:r>
                <a:r>
                  <a:rPr lang="en-US" altLang="zh-CN" sz="24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abel (categories).</a:t>
                </a:r>
                <a:endParaRPr lang="en-US" altLang="zh-CN" sz="2400" b="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𝑖𝑣𝑡</m:t>
                        </m:r>
                      </m:sup>
                    </m:sSup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: Invariant factor (object shape).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: Domain-specific factor (background, </a:t>
                </a:r>
                <a:r>
                  <a:rPr lang="en-US" altLang="zh-CN" sz="2400">
                    <a:latin typeface="Arial" panose="020B0604020202020204" pitchFamily="34" charset="0"/>
                    <a:cs typeface="Arial" panose="020B0604020202020204" pitchFamily="34" charset="0"/>
                  </a:rPr>
                  <a:t>light condition).</a:t>
                </a:r>
                <a:endParaRPr lang="en-US" altLang="zh-CN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𝑥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𝑒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𝑦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altLang="zh-CN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: error term.</a:t>
                </a:r>
                <a:endParaRPr lang="zh-CN" altLang="en-U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1FF51687-E67D-4238-B497-AAA68B8576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547" y="4120934"/>
                <a:ext cx="11142905" cy="2320187"/>
              </a:xfrm>
              <a:prstGeom prst="rect">
                <a:avLst/>
              </a:prstGeom>
              <a:blipFill>
                <a:blip r:embed="rId4"/>
                <a:stretch>
                  <a:fillRect l="-109" b="-367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0465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1360</TotalTime>
  <Words>1282</Words>
  <Application>Microsoft Office PowerPoint</Application>
  <PresentationFormat>宽屏</PresentationFormat>
  <Paragraphs>122</Paragraphs>
  <Slides>19</Slides>
  <Notes>18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等线</vt:lpstr>
      <vt:lpstr>等线 Light</vt:lpstr>
      <vt:lpstr>Arial</vt:lpstr>
      <vt:lpstr>Cambria Math</vt:lpstr>
      <vt:lpstr>Office 主题​​</vt:lpstr>
      <vt:lpstr>Acrobat 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yjk</dc:creator>
  <cp:lastModifiedBy>yjk</cp:lastModifiedBy>
  <cp:revision>146</cp:revision>
  <dcterms:created xsi:type="dcterms:W3CDTF">2021-12-16T11:03:49Z</dcterms:created>
  <dcterms:modified xsi:type="dcterms:W3CDTF">2021-12-18T17:26:00Z</dcterms:modified>
</cp:coreProperties>
</file>

<file path=docProps/thumbnail.jpeg>
</file>